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notesMasterIdLst>
    <p:notesMasterId r:id="rId5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Couverture
Objectif : accueillir les participants, poser l’ambition de l’atelier et créer une atmosphère pratique.
Dire : « Aujourd’hui, nous allons utiliser le smartphone non pas seulement pour communiquer, mais comme un outil d’apprentissage, de visibilité professionnelle et d’action avec l’intelligence artificielle. »
Rappeler que l’atelier est pratique, accessible à tous et applicable après la séance sur téléphone, ordinateur personnel, au travail ou dans un cybercafé.
Annonce du fil rouge : Chercher — Être visible — Agir.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Créer et sécuriser un compte
Objectif : fournir une procédure après atelier.
Dire : « Nous ne créons pas tous les comptes maintenant, mais voici la procédure correcte. »
Détailler : vrai nom, adresse simple, mot de passe long, téléphone ou e-mail de récupération, validation en deux étapes, vérification des appareils connectés.
Exemple étudiant : une adresse professionnelle facilite la candidature.
Exemple entrepreneur : une adresse liée à l’activité renforce la crédibilité.
Avertissement : ne partagez jamais le mot de passe ou le code SMS, même si une personne prétend vouloir vous aider.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Recherche simple : formule S-B-L-F
Objectif : donner une méthode simple et mémorisable pour formuler une recherche.
Expliquer : une mauvaise recherche est trop vague. Une bonne recherche précise le sujet, le besoin, le lieu et le format ou la période.
Faire pratiquer : demander aux participants d’écrire une recherche liée à leur besoin, puis de l’améliorer avec S-B-L-F.
Exemples : étudiant = formation, stage, bourse ; entrepreneur = fournisseur, emballage, technique photo, prix, marché.
Important : le lieu n’est pas toujours Farafangana ; parfois il faut mettre Madagascar, parfois “en ligne”, selon le besoin.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Recherche avancée : 5 techniques faciles
Objectif : faire connaître quelques opérateurs de recherche sans complexifier.
Démonstration : taper une recherche normale, puis ajouter les guillemets, site: ou filetype:pdf.
Dire : « Vous n’avez pas besoin de tout mémoriser. Commencez par trois techniques : guillemets, site: et filetype:pdf. »
Exercice rapide : les étudiants recherchent un exemple de document de CV ou d’appel ; les entrepreneurs recherchent un guide ou un fournisseur.
Rappeler que trouver un PDF ne signifie pas qu’il est officiel ou à jour : il faut vérifier la date et l’auteur.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Vérifier : Auteur • Date • Preuve • Action
Objectif : protéger les participants contre les fausses offres, fausses bourses, faux recrutements et arnaques Mobile Money.
Expliquer chaque critère : Auteur = qui publie ; Date = information récente ou expirée ; Preuve = conditions et contacts vérifiables ; Action = que demande-t-on au participant.
Cas concret : une fausse bourse peut imiter un logo officiel, demander des frais d’inscription rapides et utiliser un numéro personnel.
Faire pratiquer : demander aux participants de regarder un résultat trouvé et de répondre aux quatre questions.
Règle à mémoriser : si on demande un code secret, un mot de passe ou un paiement urgent sans preuve, arrêter et vérifier auprès d’une source fiable.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Recherche avec IA : méthode R-C-V
Objectif : montrer que l’IA ne remplace pas la vérification.
Expliquer : l’IA aide à formuler, organiser et comparer. Elle ne transforme pas automatiquement une information en vérité.
Démonstration : demander à l’IA une liste de compétences ou d’informations à réunir pour un catalogue. Puis montrer qu’il faut vérifier chaque information.
Exemple étudiant : demander un plan pour apprendre une compétence.
Exemple entrepreneur : demander les informations à collecter avant de publier un produit.
Règle : R-C-V = je cherche avec l’IA, je compare avec les sources, je vérifie avant d’agir.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Assistant IA dans le navigateur
Objectif : présenter un usage moderne mais sans dépendre de sa disponibilité.
Dire : « Certains navigateurs ont maintenant des assistants. Ils peuvent vous aider à comprendre une page. Mais toutes les fonctions ne sont pas toujours disponibles sur tous les téléphones. »
Démonstration si disponible : ouvrir une page, demander un résumé en cinq points. Insister sur la phrase “information absente” pour éviter l’invention.
Solution de secours : si l’assistant de navigateur n’est pas disponible, copier un extrait non confidentiel et le coller dans une application IA.
Point sécurité : ne jamais envoyer un document contenant données privées ou informations sensibles sans autorisation.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Google Alerts : organiser sa veille
Objectif : introduire la veille comme compétence clé. Beaucoup d’opportunités ont des dates limites ; une alerte permet de ne pas dépendre du hasard.
Démonstration : ouvrir Google Alerts, saisir un sujet, montrer les options de fréquence, langue et région.
Exemples étudiants : stage, bourse, formation, concours, appel à candidatures.
Exemples entrepreneurs : appel à projets, financement PME, formation agribusiness, marché, salon professionnel.
Faire faire : si la connexion et les comptes le permettent, créer une alerte ; sinon, chaque participant écrit l’alerte qu’il créera après l’atelier.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Exercice Bloc 1
Objectif : conclure le Bloc 1 par une production réelle.
Consigne orale : « Vous avez cinq minutes. Choisissez une recherche utile à votre profil. Ouvrez un résultat et vérifiez-le avec Auteur, Date, Preuve, Action. »
Pour les étudiants : formation, bourse, stage, compétence, modèle CV.
Pour les entrepreneurs : fournisseur, méthode photo, emballage, opportunité de financement, outil de suivi.
Demander à deux participants de partager : quelle recherche, quelle source, quelle action possible.
Transition : « Maintenant que vous savez chercher, il faut apprendre à être visible.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Bloc 2 — CONSTRUIRE SA PRÉSENCE EN LIGNE
Objectif : introduire le Bloc 2.
Dire : « Être présent en ligne ne veut pas dire créer beaucoup de comptes. Cela veut dire être clair, cohérent et facile à contacter. »
Rappeler que les plateformes sont des vitrines : elles doivent renvoyer une image professionnelle et fiable.
La production du bloc sera une présentation courte et une fiche d’offre ou de profil.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Présence en ligne : 7 éléments
Objectif : faire comprendre que la présence en ligne commence par l’information, pas par l’application.
Définir les sept éléments : nom, photo/logo, description, offre, localisation, contact, appel à l’action.
Exemple : un restaurant doit donner son nom, son emplacement, ses horaires, ses plats ou services, le numéro de réservation et une photo réelle.
Exemple étudiant : un jeune qui propose un service de création d’affiches doit avoir un nom, une photo correcte, une courte description, un contact et un exemple de travail.
Faire noter : les participants doivent préparer ces éléments avant de créer ou modifier une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Pourquoi cet atelier ?
Objectif : contextualiser sans discours long. Faire comprendre que l’atelier répond à une situation concrète : jeunes de Farafangana, usages mobiles, besoin d’opportunités.
Dire : « Nous ne sommes pas ici pour apprendre l’informatique de façon abstraite. Nous allons partir de vos besoins : rechercher une formation ou un stage, présenter un produit, mieux répondre à un client, organiser des commandes, utiliser l’IA. »
Insister : l’absence d’ordinateur n’est pas une limite définitive. Le téléphone sert de point de départ, et les exercices pourront être repris ensuite sur ordinateur.
Transition : montrer les résultats attendus.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Profil professionnel étudiant
Objectif : aider les étudiants à se présenter même sans grande expérience.
Dire : « Un étudiant peut parler de formation, compétences, projets, engagements, qualités de travail et objectifs. Il ne faut pas inventer d’expérience. »
Faire pratiquer : demander aux étudiants de remplir le modèle. Les entrepreneurs peuvent aussi l’utiliser s’ils veulent présenter leur parcours personnel.
Exemple concret : “Je suis étudiant en gestion à Farafangana, je maîtrise Excel de base, la rédaction et la communication sur Facebook. Je recherche un stage dans une petite entreprise pour développer mes compétences en suivi administratif.”
Insister : une bonne présentation est courte, claire et honnête.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Profil d’activité entrepreneur
Objectif : créer une présentation courte de l’activité.
Dire : « Un client veut comprendre rapidement ce que vous proposez, à qui, où et comment commander. »
Exemple produit local : “RanoVokatra propose du café moulu local à Farafangana. Nous servons les particuliers et petits points de vente avec des sachets de 250g disponibles sur commande. Contact : …”
Exemple service : “Je propose la création d’affiches numériques pour commerces, associations et événements locaux. Les visuels sont adaptés à Facebook et WhatsApp. Contact : …”
Faire pratiquer : les entrepreneurs remplissent le modèle dans leurs notes ; les étudiants qui proposent un service numérique utilisent le même modèle.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Prendre une photo exploitable
Objectif : donner des règles simples de photo sur téléphone.
Démonstration possible : photographier un objet simple devant la salle, avec et sans bon fond, pour montrer la différence.
Exemple étudiant : photo de profil ou photo de réalisation ; éviter les arrière-plans distrayants.
Exemple entrepreneur : photo de produit avec vraie couleur, vrai format, conditionnement visible.
Rappeler : une image trouvée sur Internet ne remplace pas le produit réel. Elle peut tromper le client et nuire à la confiance.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Catalogue numérique : structure minimale
Objectif : montrer qu’un catalogue n’est pas seulement une galerie de photos.
Dire : « Une fiche catalogue doit aider le client à décider. Il doit savoir ce que c’est, combien ça coûte ou comment demander le prix, où le récupérer et comment commander. »
Exemple produit local : café, épices, poisson, artisanat, plat préparé.
Exemple étudiant : service de création d’affiches, soutien scolaire, saisie, photo, montage vidéo.
Exercice : chaque participant choisit un produit, service ou compétence et remplit les huit éléments.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Profil d’entreprise Google
Objectif : présenter Google Business Profile sans tenter de créer tous les profils en direct.
Dire : « Cet outil est utile pour les activités locales visibles sur Google et Google Maps : restaurant, hébergement, commerce, service avec adresse ou zone d’intervention. »
Démonstration : rechercher une entreprise connue sur Google Maps et montrer les informations visibles : nom, horaires, téléphone, photos, avis.
Expliquer que la vérification peut prendre du temps ; il faut préparer les informations et respecter les règles.
Avertissement : éviter les fausses adresses et les doublons. Conserver l’accès au compte propriétaire.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Facebook Page : publier avec objectif
Objectif : transformer Facebook en outil professionnel, pas seulement en réseau social.
Expliquer : une page doit être claire, active et cohérente. Publier une photo sans informations oblige les clients à poser toujours les mêmes questions.
Démonstration : prendre un exemple de produit ou service et remplir les cinq questions.
Pour les étudiants : publier une offre de service numérique ou un portfolio.
Pour les entrepreneurs : publier un produit, une disponibilité, une promotion réelle ou une information de service.
Rappeler : utiliser des photos réelles et ne pas inventer des caractéristiques, prix ou certifications.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Marketplace : vendre avec prudence
Objectif : présenter Marketplace comme un canal possible, pas obligatoire.
Dire : « Marketplace peut aider pour certains produits locaux, mais il faut respecter les règles et sécuriser les échanges. »
Insister sur le paiement : ne jamais se fier uniquement à une capture d’écran de paiement. Vérifier le solde réel et le nom affiché.
Conseils de remise : éviter les lieux isolés, communiquer clairement, conserver les échanges utiles.
Faire noter : titre précis, prix réel, photo réelle, localisation, état, modalités de retrait ou livraison.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WhatsApp Business : votre mini-bureau mobile
Objectif : montrer WhatsApp Business comme outil central pour beaucoup de petites activités.
Démonstration : montrer le profil, un exemple de catalogue, un message d’accueil ou une réponse rapide si possible.
Exemple entrepreneur : message d’accueil qui demande produit, quantité, localisation et date.
Exemple étudiant : un étudiant proposant des services numériques peut aussi utiliser un profil professionnel pour présenter ses compétences et répondre proprement.
Attention : éviter de mélanger compte personnel très privé et relation client. Rester poli, clair et réactif.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Cohérence + sécurité de paiement
Objectif : relier crédibilité en ligne et sécurité des transactions.
Dire : « Une présence incohérente fait perdre la confiance. Une transaction mal vérifiée peut faire perdre de l’argent. »
Exemple : si le nom sur Facebook, WhatsApp et Google change, le client hésite.
Paiement : vérifier le numéro, le nom, le solde réel et ne jamais donner son code secret.
Cas d’arnaque : faux SMS de confirmation, fausse capture d’écran, personne qui demande un code sous prétexte de confirmer un paiement.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Exercice Bloc 2
Objectif : produire le livrable de présence en ligne.
Temps conseillé : 7 minutes de rédaction, 3 minutes de relecture en binôme, 2 ou 3 partages volontaires.
Consigne étudiant : écrire une présentation utilisable dans un CV, un e-mail, un profil ou une demande de stage.
Consigne entrepreneur : écrire une présentation utilisable sur WhatsApp Business, Facebook, Google ou catalogue.
Critère de qualité : une personne qui ne vous connaît pas doit comprendre qui vous êtes, ce que vous proposez ou recherchez, et comment vous contacter.
Transition : utiliser l’IA pour améliorer ces productions.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Les résultats à obtenir
Objectif : poser des objectifs très concrets. Les participants ne doivent pas seulement écouter.
Dire : « À la fin, vous devez avoir dans votre téléphone une production : une recherche utile, un profil ou une offre, un prompt efficace, et une action à réaliser dans la semaine. »
Demander : « Qui sait déjà quelle opportunité ou quel produit il veut travailler aujourd’hui ? »
Pour les étudiants, orienter vers stage, formation, bourse, service numérique ou portfolio.
Pour les entrepreneurs, orienter vers produit, service, catalogue, message client, publication ou visibilité.</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Bloc 3 — UTILISER L’INTELLIGENCE ARTIFICIELLE
Objectif : introduire le Bloc 3.
Dire : « L’intelligence artificielle n’est pas magique. Elle devient utile lorsque vous savez formuler une demande, vérifier la réponse et garder le contrôle. »
Annoncer les trois compétences : dialoguer avec une IA, concevoir une automatisation, comprendre la supervision d’un agent IA.
Préciser que le chat avec IA sera pratiqué ; l’automatisation et les agents seront surtout expliqués par cas concrets et schémas.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Comprendre simplement un LLM
Objectif : donner une définition simple et éviter la fascination ou la peur.
Dire : « Un LLM est un modèle entraîné à comprendre et produire du langage. Il peut aider, mais il ne sait pas toujours si ce qu’il dit est vrai. »
Illustrer : il peut rédiger une publication, mais s’il ne connaît pas le prix ou la certification, il peut inventer. Il faut donc fournir les données réelles ou lui dire de signaler les données manquantes.
Insister : ne jamais copier-coller sans lire. Ne jamais publier un texte généré sans vérification.
Transition : où peut-on utiliser l’IA ? navigateur, application, messagerie.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Où utiliser l’IA ?
Objectif : rendre l’atelier flexible : si une IA n’est pas disponible dans WhatsApp, on utilise le navigateur ou une autre application.
Dire : « L’outil exact peut changer. La compétence importante est de bien demander, vérifier et personnaliser. »
Expliquer que certaines fonctions dépendent de la langue, du pays, du compte et de la version de l’application.
Sécurité : l’IA peut être utile, mais elle ne doit pas recevoir de données sensibles.
Transition : apprendre la compétence principale, dialoguer avec une IA.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Compétence 1 : dialoguer avec une IA
Objectif : donner une méthode claire de prompt.
Expliquer chaque élément : le rôle oriente la réponse ; le contexte l’adapte ; l’objectif clarifie le résultat ; le public ajuste le langage ; les contraintes protègent contre les erreurs ; le format facilite l’utilisation.
Démonstration : prendre une demande vague “fais une publicité” puis la transformer avec R-C-O-P-C-F.
Faire répéter la formule aux participants : rôle, contexte, objectif, public, contraintes, format.
Transition : montrer les prompts adaptés aux étudiants.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Prompts pratiques : étudiant
Objectif : offrir des prompts directement utilisables.
Faire choisir un prompt aux étudiants selon leur besoin : présentation, stage, apprentissage, entretien.
Exemple : un étudiant en gestion peut demander un message de demande de stage dans une petite entreprise ou association.
Insister : l’IA ne doit jamais inventer une expérience. Si le participant n’a pas d’expérience, valoriser les projets scolaires, travaux de groupe, bénévolat, compétences et motivation.
Faire pratiquer : les étudiants copient un prompt et le complètent avec leurs informations réelles.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Prompts pratiques : entrepreneur
Objectif : montrer comment l’IA peut servir directement une activité.
Dire : « Donnez à l’IA vos vraies informations, pas l’inverse. L’IA ne doit pas inventer votre prix, votre stock ou une certification. »
Faire choisir un prompt : description produit, publication, réponse client ou tableau de suivi.
Exemple : produit local, restauration, artisanat, service numérique, hébergement, pêche, commerce.
Faire personnaliser le résultat : ajouter le vrai contact, le vrai prix, la vraie disponibilité et retirer toute phrase exagérée.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Après la réponse : L-V-P
Objectif : instaurer la discipline de contrôle humain.
Lire : vérifier si la réponse correspond vraiment à la demande.
Vérifier : les chiffres, prix, noms, dates, liens, conditions, caractéristiques et affirmations sensibles.
Personnaliser : adapter à Farafangana, à son public, à son style et à ses vraies informations.
Faire pratiquer : demander à chacun de corriger au moins une phrase de la réponse IA obtenue.
Phrase à retenir : l’IA propose, l’humain décide.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Compétence 2 : concevoir une automatisation
Objectif : faire comprendre la logique, sans configuration technique complexe.
Dire : « Une automatisation est une suite d’actions répétitives déclenchées par une règle. »
Expliquer D-C-A-V : Déclencheur, Condition, Action, Validation.
Exemple simple : quand une commande arrive, si le produit est disponible, préparer un message de confirmation ; avant l’envoi, l’entrepreneur vérifie.
Préciser : en deux heures et sur smartphone, l’objectif est de concevoir le processus. La mise en œuvre technique viendra après avec un tableur, formulaire ou outil sans code.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Automatisations : cas concrets
Objectif : aider les participants à repérer leurs propres cas d’automatisation.
Lire les quatre cas et demander : “Lequel ressemble le plus à votre situation ?”
Étudiant : suivi d’offres et de candidatures.
Entrepreneur : suivi de commandes, réponses clients, relances, catalogues.
Rappeler que l’automatisation ne doit pas envoyer des messages sensibles ou engager un paiement sans validation humaine.
Mini-exercice : écrire un déclencheur, une condition, une action et une validation pour une tâche réelle.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Compétence 3 : superviser un agent IA
Objectif : introduire les agents IA de façon accessible.
Dire : « Un agent IA ne répond pas seulement à une question. Il poursuit un objectif, utilise des informations et des outils, suit des règles et demande une validation. »
Expliquer les cinq éléments : objectif, connaissances autorisées, outils, règles, validation.
Différence : chat = une réponse ; agent = plusieurs étapes sous contrôle.
Avertissement : un agent ne doit pas avoir accès sans limites à tous vos comptes ou données.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Le parcours de l’atelier
Objectif : donner une carte mentale claire aux participants.
Expliquer les trois verbes : Accéder = trouver une information et vérifier ; Exister = être identifiable et crédible ; Agir = produire, organiser et automatiser avec l’IA.
Annonce pédagogique : chaque bloc aura une courte explication, une démonstration, puis un exercice pratique.
Rappeler que les étudiants et entrepreneurs travailleront sur les mêmes compétences, mais avec des exemples différents.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Agents IA : exemples encadrés
Objectif : rendre concret le concept d’agent IA.
Expliquer le cas étudiant : l’agent aide à analyser une offre et préparer la candidature, mais l’étudiant relit et décide.
Expliquer le cas entrepreneur : l’agent prépare une réponse à partir du catalogue autorisé, mais ne fixe pas un prix inventé et n’envoie rien sans validation.
Message de responsabilité : un agent doit être limité par des règles, sinon il peut faire des erreurs coûteuses.
Question au groupe : “Quelle tâche aimeriez-vous confier à un agent, mais seulement après validation humaine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Utiliser l’IA de manière responsable
Objectif : ancrer les contrôles finaux.
Passer rapidement sur les dix contrôles : nom, date, prix, coordonnées, lien, caractéristiques, éligibilité, ton, confidentialité, validation.
Illustrer par un cas : une IA peut écrire “certifié bio” ou “livraison gratuite” si on ne lui donne pas les limites. Cela peut tromper le client.
Rappeler : ne pas fournir de liste de clients, coordonnées privées ou documents internes sans autorisation.
Transition vers les cas pratiques intégrés.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Projet intégré 1 : étudiant — stage
Objectif : montrer un parcours complet pour un étudiant.
Expliquer chaque étape : recherche, vérification, profil, IA, alerte, suivi.
Exemple concret : rechercher un stage en communication, gestion, informatique, commerce ou appui administratif à Farafangana ou dans une organisation active à Madagascar.
Dire : « Votre candidature doit être personnalisée. L’IA aide à rédiger, mais vous devez vérifier la structure, le nom du destinataire et vos informations. »
À faire après l’atelier : envoyer une candidature ou demander un contact dans les sept jours.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Projet intégré 2 : étudiant — service numérique
Objectif : montrer qu’un étudiant peut créer une petite opportunité en aidant des acteurs locaux.
Donner des exemples de services réalistes : affiche pour événement, fiche produit, saisie de documents, photo de produit, mini-vidéo, CV, assistance numérique.
Insister sur la qualité et la confiance : commencer avec un exemple propre, demander l’autorisation de publier les réalisations, respecter les délais.
Utiliser l’IA pour rédiger un message de prospection, mais personnaliser avec le nom de la personne ou de l’activité.
Livrable possible : une mini-offre + un premier visuel ou exemple dans un portfolio.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Projet intégré 3 : entrepreneur — produit local
Objectif : présenter un flux complet de vente locale.
Étapes : collecter les informations réelles, prendre photos, créer fiche, générer publication avec IA, configurer réponses WhatsApp, suivre commandes.
Exemple : café moulu local avec format, prix, disponibilité, commande et livraison ou retrait.
Rappel : pas de promesse médicale, pas de certification inventée, pas de prix absent. Utiliser “sur devis” si nécessaire.
Après l’atelier : publier une offre claire ou améliorer un catalogue dans les sept jours.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Autres cas pratiques
Objectif : montrer que la méthode est transversale.
Restaurant/hébergement : priorité aux informations pratiques, réservations et photos honnêtes.
Artisan/prestataire : priorité au portfolio, aux délais, aux prix ou devis, aux réalisations.
Association/événement : priorité à la mobilisation, inscription, programme, rappels et communication claire.
Faire demander aux participants : “Dans quel cas pratique vous reconnaissez-vous le plus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Plan d’action sur 7 jours
Objectif : éviter que l’atelier reste théorique.
Demander aux participants de choisir une action concrète à faire dans les sept jours.
Exemples étudiants : améliorer son CV, envoyer une demande de stage, créer une alerte, apprendre une compétence.
Exemples entrepreneurs : préparer trois fiches produits, créer des réponses WhatsApp, publier une offre, mettre à jour un profil.
Faire écrire : “Dans les sept prochains jours, je vais…” avec une action mesurable.
Demander à 2 ou 3 volontaires de partager leur engagement.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Auto-évaluation rapide
Objectif : mesurer rapidement les acquis sans examen formel.
Proposer quelques questions orales : une bonne recherche contient quoi ? Que faut-il vérifier avant de croire une information ? Pourquoi une fiche produit doit-elle avoir un contact ? Que faire après une réponse IA ?
Demander aux participants de montrer leur production enregistrée à un voisin : recherche, profil, prompt, fiche ou plan d’action.
Insister : l’évaluation la plus importante est l’action réalisée après l’atelier.
Transition vers les ressources et clôture.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Ressources à mettre en ligne
Objectif : orienter les participants vers la poursuite de l’apprentissage.
Expliquer que la page en ligne doit être légère et consultable sur téléphone.
Ressources à prévoir : guide PDF, modèles de prompts, fiche produit, modèles de messages, Google Alerts, plan d’action, quiz, liens officiels.
Si un QR code est disponible, le projeter et laisser le temps de scanner. Sinon, communiquer un lien court.
Prévoir une copie hors ligne en cas de connexion instable.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Clôture
Objectif : terminer sur une phrase forte et orientée action.
Dire : « Chercher, être visible et agir : ce sont les trois réflexes à garder. Le smartphone peut démarrer beaucoup de choses, mais votre sérieux, votre vérification et votre capacité à pratiquer feront la différence. »
Remercier les participants et les organisateurs.
Dernière consigne : chaque participant doit garder son plan d’action et réaliser une première action dans les sept jours.
Inviter les participants à consulter les ressources en ligne et à poursuivre sur ordinateur si possible.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Méthode de travail
Objectif : expliquer comment les participants doivent travailler pendant la séance.
Dire : « Je ne vais pas seulement vous montrer des applications. À chaque étape, vous allez produire quelque chose dans votre téléphone. »
Demander aux participants d’ouvrir dès maintenant une application de notes et d’y créer une note : “Atelier Farafa – mon projet numérique”.
Insister sur le rythme : explication courte, démonstration courte, exercice, partage rapide. Le temps est limité, donc on évite les longs débats techniques.
Transition vers la préparation du téléphone.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Préparer son smartphone
Objectif : sécuriser l’environnement avant la pratique.
Faire faire : demander aux participants d’ouvrir leurs notes ou leur gestionnaire de fichiers et de créer un espace de travail. S’ils ne peuvent pas créer un dossier, ils créent simplement une note intitulée “Farafa – mon projet numérique”.
Rappeler que la récupération de compte est essentielle : beaucoup de difficultés viennent d’adresses e-mail ou de mots de passe oubliés.
Insister sur la sécurité : personne dans la salle ne doit demander à un participant son mot de passe, son code SMS ou son code Mobile Money.
Transition : entrer dans le Bloc 1, accéder à l’information.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Bloc 1 — ACCÉDER À L’INFORMATION
Objectif : ouvrir le premier bloc. Ce bloc doit donner des réflexes de base : naviguer, créer/maîtriser un compte, chercher, vérifier, utiliser l’IA et mettre une veille.
Dire : « Avant de vendre ou d’utiliser l’IA, il faut savoir trouver une information fiable. Beaucoup d’opportunités sont ratées parce qu’elles ne sont pas trouvées à temps, ou parce que l’information n’est pas vérifiée. »
Prévenir : nous ne créerons pas tous les comptes pendant l’atelier, mais nous apprendrons quoi préparer et comment procéder après.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Le navigateur : votre porte d’entrée
Objectif : s’assurer que tout le monde connaît les bases du navigateur.
Démonstration : ouvrir le navigateur, montrer la barre d’adresse, ouvrir deux onglets, enregistrer une page en favori, retrouver les téléchargements.
Exemple étudiant : ouvrir une offre de stage dans un onglet et un modèle de CV dans un autre.
Exemple entrepreneur : ouvrir un fournisseur dans un onglet et une page de conseils photo dans un autre.
Point sécurité : la navigation privée n’efface pas les traces chez les opérateurs, les sites ou les comptes connectés ; elle évite surtout de laisser des traces locales sur l’appareil.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DIAPOSITIVE : Compte numérique principal
Objectif : montrer l’intérêt d’une adresse et d’un compte principal fiables.
Dire : « Votre compte numérique est comme une clé. S’il est mal organisé ou perdu, vous perdez vos documents, vos candidatures, vos alertes et parfois vos contacts. »
Démonstration possible : montrer le compte connecté dans Gmail ou le navigateur sans afficher d’informations privées.
Faire noter deux exemples : une adresse personnelle professionnelle pour les étudiants, et une adresse liée à l’activité pour les entrepreneurs.
Précaution : ne pas faire créer 50 comptes en direct. Expliquer que cela nécessite SMS, récupération et sécurisation ; guide à suivre après l’atelier.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image" Target="../media/image-44-1.png"/><Relationship Id="rId2" Type="http://schemas.openxmlformats.org/officeDocument/2006/relationships/slideLayout" Target="../slideLayouts/slideLayout1.xml"/><Relationship Id="rId3"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image" Target="../media/image-49-1.png"/><Relationship Id="rId2" Type="http://schemas.openxmlformats.org/officeDocument/2006/relationships/slideLayout" Target="../slideLayouts/slideLayout1.xml"/><Relationship Id="rId3"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pic>
        <p:nvPicPr>
          <p:cNvPr id="3" name="Image 0" descr="/mnt/data/a_bright_clean_digital_illustration_concept_art_batch_1.png">    </p:cNvPr>
          <p:cNvPicPr>
            <a:picLocks noChangeAspect="1"/>
          </p:cNvPicPr>
          <p:nvPr/>
        </p:nvPicPr>
        <p:blipFill>
          <a:blip r:embed="rId1"/>
          <a:srcRect l="0" r="-51" t="0" b="0"/>
          <a:stretch/>
        </p:blipFill>
        <p:spPr>
          <a:xfrm>
            <a:off x="0" y="0"/>
            <a:ext cx="12191695" cy="6858000"/>
          </a:xfrm>
          <a:prstGeom prst="rect">
            <a:avLst/>
          </a:prstGeom>
        </p:spPr>
      </p:pic>
      <p:sp>
        <p:nvSpPr>
          <p:cNvPr id="4" name="Shape 1"/>
          <p:cNvSpPr/>
          <p:nvPr/>
        </p:nvSpPr>
        <p:spPr>
          <a:xfrm>
            <a:off x="0" y="0"/>
            <a:ext cx="5669280" cy="6858000"/>
          </a:xfrm>
          <a:prstGeom prst="rect">
            <a:avLst/>
          </a:prstGeom>
          <a:solidFill>
            <a:srgbClr val="FFFFFF">
              <a:alpha val="95000"/>
            </a:srgbClr>
          </a:solidFill>
          <a:ln w="12700">
            <a:solidFill>
              <a:srgbClr val="FFFFFF">
                <a:alpha val="0"/>
              </a:srgbClr>
            </a:solidFill>
            <a:prstDash val="solid"/>
          </a:ln>
        </p:spPr>
      </p:sp>
      <p:sp>
        <p:nvSpPr>
          <p:cNvPr id="5" name="Shape 2"/>
          <p:cNvSpPr/>
          <p:nvPr/>
        </p:nvSpPr>
        <p:spPr>
          <a:xfrm>
            <a:off x="0" y="0"/>
            <a:ext cx="5669280" cy="6858000"/>
          </a:xfrm>
          <a:prstGeom prst="rect">
            <a:avLst/>
          </a:prstGeom>
          <a:solidFill>
            <a:srgbClr val="F8FBFD">
              <a:alpha val="85000"/>
            </a:srgbClr>
          </a:solidFill>
          <a:ln w="12700">
            <a:solidFill>
              <a:srgbClr val="F8FBFD">
                <a:alpha val="0"/>
              </a:srgbClr>
            </a:solidFill>
            <a:prstDash val="solid"/>
          </a:ln>
        </p:spPr>
      </p:sp>
      <p:sp>
        <p:nvSpPr>
          <p:cNvPr id="6" name="Text 3"/>
          <p:cNvSpPr/>
          <p:nvPr/>
        </p:nvSpPr>
        <p:spPr>
          <a:xfrm>
            <a:off x="566928" y="566928"/>
            <a:ext cx="2926080" cy="219456"/>
          </a:xfrm>
          <a:prstGeom prst="rect">
            <a:avLst/>
          </a:prstGeom>
          <a:noFill/>
          <a:ln/>
        </p:spPr>
        <p:txBody>
          <a:bodyPr wrap="square" lIns="0" tIns="0" rIns="0" bIns="0" rtlCol="0" anchor="ctr"/>
          <a:lstStyle/>
          <a:p>
            <a:pPr indent="0" marL="0">
              <a:buNone/>
            </a:pPr>
            <a:r>
              <a:rPr lang="en-US" sz="950" b="1" dirty="0">
                <a:solidFill>
                  <a:srgbClr val="0F6B78"/>
                </a:solidFill>
                <a:latin typeface="Aptos" pitchFamily="34" charset="0"/>
                <a:ea typeface="Aptos" pitchFamily="34" charset="-122"/>
                <a:cs typeface="Aptos" pitchFamily="34" charset="-120"/>
              </a:rPr>
              <a:t>GUIDE PARTICIPANT</a:t>
            </a:r>
            <a:endParaRPr lang="en-US" sz="950" dirty="0"/>
          </a:p>
        </p:txBody>
      </p:sp>
      <p:sp>
        <p:nvSpPr>
          <p:cNvPr id="7" name="Text 4"/>
          <p:cNvSpPr/>
          <p:nvPr/>
        </p:nvSpPr>
        <p:spPr>
          <a:xfrm>
            <a:off x="530352" y="1115568"/>
            <a:ext cx="4800600" cy="1920240"/>
          </a:xfrm>
          <a:prstGeom prst="rect">
            <a:avLst/>
          </a:prstGeom>
          <a:noFill/>
          <a:ln/>
        </p:spPr>
        <p:txBody>
          <a:bodyPr wrap="square" lIns="0" tIns="0" rIns="0" bIns="0" rtlCol="0" anchor="ctr">
            <a:normAutofit/>
          </a:bodyPr>
          <a:lstStyle/>
          <a:p>
            <a:pPr indent="0" marL="0">
              <a:buNone/>
            </a:pPr>
            <a:r>
              <a:rPr lang="en-US" sz="3600" b="1" dirty="0">
                <a:solidFill>
                  <a:srgbClr val="17365D"/>
                </a:solidFill>
                <a:latin typeface="Aptos Display" pitchFamily="34" charset="0"/>
                <a:ea typeface="Aptos Display" pitchFamily="34" charset="-122"/>
                <a:cs typeface="Aptos Display" pitchFamily="34" charset="-120"/>
              </a:rPr>
              <a:t>Du smartphone</a:t>
            </a:r>
            <a:endParaRPr lang="en-US" sz="3600" dirty="0"/>
          </a:p>
          <a:p>
            <a:pPr indent="0" marL="0">
              <a:buNone/>
            </a:pPr>
            <a:r>
              <a:rPr lang="en-US" sz="3600" b="1" dirty="0">
                <a:solidFill>
                  <a:srgbClr val="17365D"/>
                </a:solidFill>
                <a:latin typeface="Aptos Display" pitchFamily="34" charset="0"/>
                <a:ea typeface="Aptos Display" pitchFamily="34" charset="-122"/>
                <a:cs typeface="Aptos Display" pitchFamily="34" charset="-120"/>
              </a:rPr>
              <a:t>à l’opportunité</a:t>
            </a:r>
            <a:endParaRPr lang="en-US" sz="3600" dirty="0"/>
          </a:p>
          <a:p>
            <a:pPr indent="0" marL="0">
              <a:buNone/>
            </a:pPr>
            <a:r>
              <a:rPr lang="en-US" sz="3600" b="1" dirty="0">
                <a:solidFill>
                  <a:srgbClr val="17365D"/>
                </a:solidFill>
                <a:latin typeface="Aptos Display" pitchFamily="34" charset="0"/>
                <a:ea typeface="Aptos Display" pitchFamily="34" charset="-122"/>
                <a:cs typeface="Aptos Display" pitchFamily="34" charset="-120"/>
              </a:rPr>
              <a:t>numérique</a:t>
            </a:r>
            <a:endParaRPr lang="en-US" sz="3600" dirty="0"/>
          </a:p>
        </p:txBody>
      </p:sp>
      <p:sp>
        <p:nvSpPr>
          <p:cNvPr id="8" name="Text 5"/>
          <p:cNvSpPr/>
          <p:nvPr/>
        </p:nvSpPr>
        <p:spPr>
          <a:xfrm>
            <a:off x="566928" y="3291840"/>
            <a:ext cx="4572000" cy="329184"/>
          </a:xfrm>
          <a:prstGeom prst="rect">
            <a:avLst/>
          </a:prstGeom>
          <a:noFill/>
          <a:ln/>
        </p:spPr>
        <p:txBody>
          <a:bodyPr wrap="square" lIns="0" tIns="0" rIns="0" bIns="0" rtlCol="0" anchor="ctr">
            <a:normAutofit/>
          </a:bodyPr>
          <a:lstStyle/>
          <a:p>
            <a:pPr indent="0" marL="0">
              <a:buNone/>
            </a:pPr>
            <a:r>
              <a:rPr lang="en-US" sz="1600" b="1" dirty="0">
                <a:solidFill>
                  <a:srgbClr val="0F6B78"/>
                </a:solidFill>
                <a:latin typeface="Aptos" pitchFamily="34" charset="0"/>
                <a:ea typeface="Aptos" pitchFamily="34" charset="-122"/>
                <a:cs typeface="Aptos" pitchFamily="34" charset="-120"/>
              </a:rPr>
              <a:t>Rechercher • Être visible • Agir avec l’IA</a:t>
            </a:r>
            <a:endParaRPr lang="en-US" sz="1600" dirty="0"/>
          </a:p>
        </p:txBody>
      </p:sp>
      <p:sp>
        <p:nvSpPr>
          <p:cNvPr id="9" name="Shape 6"/>
          <p:cNvSpPr/>
          <p:nvPr/>
        </p:nvSpPr>
        <p:spPr>
          <a:xfrm>
            <a:off x="566928" y="3886200"/>
            <a:ext cx="3566160" cy="347472"/>
          </a:xfrm>
          <a:prstGeom prst="roundRect">
            <a:avLst>
              <a:gd name="adj" fmla="val 13158"/>
            </a:avLst>
          </a:prstGeom>
          <a:solidFill>
            <a:srgbClr val="D9EAF7"/>
          </a:solidFill>
          <a:ln w="12700">
            <a:solidFill>
              <a:srgbClr val="D9EAF7">
                <a:alpha val="0"/>
              </a:srgbClr>
            </a:solidFill>
            <a:prstDash val="solid"/>
          </a:ln>
        </p:spPr>
      </p:sp>
      <p:sp>
        <p:nvSpPr>
          <p:cNvPr id="10" name="Text 7"/>
          <p:cNvSpPr/>
          <p:nvPr/>
        </p:nvSpPr>
        <p:spPr>
          <a:xfrm>
            <a:off x="676656" y="3973068"/>
            <a:ext cx="3346704" cy="128016"/>
          </a:xfrm>
          <a:prstGeom prst="rect">
            <a:avLst/>
          </a:prstGeom>
          <a:noFill/>
          <a:ln/>
        </p:spPr>
        <p:txBody>
          <a:bodyPr wrap="square" lIns="0" tIns="0" rIns="0" bIns="0" rtlCol="0" anchor="ctr">
            <a:normAutofit/>
          </a:bodyPr>
          <a:lstStyle/>
          <a:p>
            <a:pPr algn="ctr" indent="0" marL="0">
              <a:buNone/>
            </a:pPr>
            <a:r>
              <a:rPr lang="en-US" sz="850" b="1" dirty="0">
                <a:solidFill>
                  <a:srgbClr val="1F4E78"/>
                </a:solidFill>
                <a:latin typeface="Aptos" pitchFamily="34" charset="0"/>
                <a:ea typeface="Aptos" pitchFamily="34" charset="-122"/>
                <a:cs typeface="Aptos" pitchFamily="34" charset="-120"/>
              </a:rPr>
              <a:t>Farafa Festival 2026 — Farafangana</a:t>
            </a:r>
            <a:endParaRPr lang="en-US" sz="850" dirty="0"/>
          </a:p>
        </p:txBody>
      </p:sp>
      <p:sp>
        <p:nvSpPr>
          <p:cNvPr id="11" name="Text 8"/>
          <p:cNvSpPr/>
          <p:nvPr/>
        </p:nvSpPr>
        <p:spPr>
          <a:xfrm>
            <a:off x="566928" y="4892040"/>
            <a:ext cx="4480560" cy="530352"/>
          </a:xfrm>
          <a:prstGeom prst="rect">
            <a:avLst/>
          </a:prstGeom>
          <a:noFill/>
          <a:ln/>
        </p:spPr>
        <p:txBody>
          <a:bodyPr wrap="square" lIns="0" tIns="0" rIns="0" bIns="0" rtlCol="0" anchor="ctr">
            <a:normAutofit/>
          </a:bodyPr>
          <a:lstStyle/>
          <a:p>
            <a:pPr indent="0" marL="0">
              <a:buNone/>
            </a:pPr>
            <a:r>
              <a:rPr lang="en-US" sz="1320" b="1" dirty="0">
                <a:solidFill>
                  <a:srgbClr val="222222"/>
                </a:solidFill>
                <a:latin typeface="Aptos" pitchFamily="34" charset="0"/>
                <a:ea typeface="Aptos" pitchFamily="34" charset="-122"/>
                <a:cs typeface="Aptos" pitchFamily="34" charset="-120"/>
              </a:rPr>
              <a:t>MANANJARA Samy</a:t>
            </a:r>
            <a:endParaRPr lang="en-US" sz="1320" dirty="0"/>
          </a:p>
          <a:p>
            <a:pPr indent="0" marL="0">
              <a:buNone/>
            </a:pPr>
            <a:r>
              <a:rPr lang="en-US" sz="1320" b="1" dirty="0">
                <a:solidFill>
                  <a:srgbClr val="222222"/>
                </a:solidFill>
                <a:latin typeface="Aptos" pitchFamily="34" charset="0"/>
                <a:ea typeface="Aptos" pitchFamily="34" charset="-122"/>
                <a:cs typeface="Aptos" pitchFamily="34" charset="-120"/>
              </a:rPr>
              <a:t>Projet PIC — Programme FIEM</a:t>
            </a:r>
            <a:endParaRPr lang="en-US" sz="1320" dirty="0"/>
          </a:p>
        </p:txBody>
      </p:sp>
      <p:sp>
        <p:nvSpPr>
          <p:cNvPr id="12" name="Text 9"/>
          <p:cNvSpPr/>
          <p:nvPr/>
        </p:nvSpPr>
        <p:spPr>
          <a:xfrm>
            <a:off x="566928" y="5596128"/>
            <a:ext cx="4526280" cy="256032"/>
          </a:xfrm>
          <a:prstGeom prst="rect">
            <a:avLst/>
          </a:prstGeom>
          <a:noFill/>
          <a:ln/>
        </p:spPr>
        <p:txBody>
          <a:bodyPr wrap="square" lIns="0" tIns="0" rIns="0" bIns="0" rtlCol="0" anchor="ctr"/>
          <a:lstStyle/>
          <a:p>
            <a:pPr indent="0" marL="0">
              <a:buNone/>
            </a:pPr>
            <a:r>
              <a:rPr lang="en-US" sz="1100" dirty="0">
                <a:solidFill>
                  <a:srgbClr val="666666"/>
                </a:solidFill>
                <a:latin typeface="Aptos" pitchFamily="34" charset="0"/>
                <a:ea typeface="Aptos" pitchFamily="34" charset="-122"/>
                <a:cs typeface="Aptos" pitchFamily="34" charset="-120"/>
              </a:rPr>
              <a:t>Support PowerPoint + conducteur formateur intégré</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Créer et sécuriser un compte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Le pas-à-pas à suivre après l’atelier si nécessaire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10</a:t>
            </a:r>
            <a:endParaRPr lang="en-US" sz="800" dirty="0"/>
          </a:p>
        </p:txBody>
      </p:sp>
      <p:sp>
        <p:nvSpPr>
          <p:cNvPr id="8" name="Shape 6"/>
          <p:cNvSpPr/>
          <p:nvPr/>
        </p:nvSpPr>
        <p:spPr>
          <a:xfrm>
            <a:off x="685800" y="1325880"/>
            <a:ext cx="3200400" cy="868680"/>
          </a:xfrm>
          <a:prstGeom prst="roundRect">
            <a:avLst>
              <a:gd name="adj" fmla="val 6316"/>
            </a:avLst>
          </a:prstGeom>
          <a:solidFill>
            <a:srgbClr val="EEF5FB"/>
          </a:solidFill>
          <a:ln w="12700">
            <a:solidFill>
              <a:srgbClr val="1F4E78"/>
            </a:solidFill>
            <a:prstDash val="solid"/>
          </a:ln>
        </p:spPr>
      </p:sp>
      <p:sp>
        <p:nvSpPr>
          <p:cNvPr id="9" name="Text 7"/>
          <p:cNvSpPr/>
          <p:nvPr/>
        </p:nvSpPr>
        <p:spPr>
          <a:xfrm>
            <a:off x="795528" y="1490472"/>
            <a:ext cx="411480" cy="274320"/>
          </a:xfrm>
          <a:prstGeom prst="rect">
            <a:avLst/>
          </a:prstGeom>
          <a:noFill/>
          <a:ln/>
        </p:spPr>
        <p:txBody>
          <a:bodyPr wrap="square" lIns="0" tIns="0" rIns="0" bIns="0" rtlCol="0" anchor="ctr"/>
          <a:lstStyle/>
          <a:p>
            <a:pPr algn="ctr" indent="0" marL="0">
              <a:buNone/>
            </a:pPr>
            <a:r>
              <a:rPr lang="en-US" sz="1600" b="1" dirty="0">
                <a:solidFill>
                  <a:srgbClr val="1F4E78"/>
                </a:solidFill>
                <a:latin typeface="Aptos Display" pitchFamily="34" charset="0"/>
                <a:ea typeface="Aptos Display" pitchFamily="34" charset="-122"/>
                <a:cs typeface="Aptos Display" pitchFamily="34" charset="-120"/>
              </a:rPr>
              <a:t>1</a:t>
            </a:r>
            <a:endParaRPr lang="en-US" sz="1600" dirty="0"/>
          </a:p>
        </p:txBody>
      </p:sp>
      <p:sp>
        <p:nvSpPr>
          <p:cNvPr id="10" name="Text 8"/>
          <p:cNvSpPr/>
          <p:nvPr/>
        </p:nvSpPr>
        <p:spPr>
          <a:xfrm>
            <a:off x="1307592" y="1581912"/>
            <a:ext cx="2377440" cy="219456"/>
          </a:xfrm>
          <a:prstGeom prst="rect">
            <a:avLst/>
          </a:prstGeom>
          <a:noFill/>
          <a:ln/>
        </p:spPr>
        <p:txBody>
          <a:bodyPr wrap="square" lIns="0" tIns="0" rIns="0" bIns="0" rtlCol="0" anchor="ctr">
            <a:normAutofit/>
          </a:bodyPr>
          <a:lstStyle/>
          <a:p>
            <a:pPr indent="0" marL="0">
              <a:buNone/>
            </a:pPr>
            <a:r>
              <a:rPr lang="en-US" sz="1350" b="1" dirty="0">
                <a:solidFill>
                  <a:srgbClr val="222222"/>
                </a:solidFill>
                <a:latin typeface="Aptos" pitchFamily="34" charset="0"/>
                <a:ea typeface="Aptos" pitchFamily="34" charset="-122"/>
                <a:cs typeface="Aptos" pitchFamily="34" charset="-120"/>
              </a:rPr>
              <a:t>Vrai nom</a:t>
            </a:r>
            <a:endParaRPr lang="en-US" sz="1350" dirty="0"/>
          </a:p>
        </p:txBody>
      </p:sp>
      <p:sp>
        <p:nvSpPr>
          <p:cNvPr id="11" name="Shape 9"/>
          <p:cNvSpPr/>
          <p:nvPr/>
        </p:nvSpPr>
        <p:spPr>
          <a:xfrm>
            <a:off x="4480560" y="1325880"/>
            <a:ext cx="3200400" cy="868680"/>
          </a:xfrm>
          <a:prstGeom prst="roundRect">
            <a:avLst>
              <a:gd name="adj" fmla="val 6316"/>
            </a:avLst>
          </a:prstGeom>
          <a:solidFill>
            <a:srgbClr val="EEF5FB"/>
          </a:solidFill>
          <a:ln w="12700">
            <a:solidFill>
              <a:srgbClr val="1F4E78"/>
            </a:solidFill>
            <a:prstDash val="solid"/>
          </a:ln>
        </p:spPr>
      </p:sp>
      <p:sp>
        <p:nvSpPr>
          <p:cNvPr id="12" name="Text 10"/>
          <p:cNvSpPr/>
          <p:nvPr/>
        </p:nvSpPr>
        <p:spPr>
          <a:xfrm>
            <a:off x="4590288" y="1490472"/>
            <a:ext cx="411480" cy="274320"/>
          </a:xfrm>
          <a:prstGeom prst="rect">
            <a:avLst/>
          </a:prstGeom>
          <a:noFill/>
          <a:ln/>
        </p:spPr>
        <p:txBody>
          <a:bodyPr wrap="square" lIns="0" tIns="0" rIns="0" bIns="0" rtlCol="0" anchor="ctr"/>
          <a:lstStyle/>
          <a:p>
            <a:pPr algn="ctr" indent="0" marL="0">
              <a:buNone/>
            </a:pPr>
            <a:r>
              <a:rPr lang="en-US" sz="1600" b="1" dirty="0">
                <a:solidFill>
                  <a:srgbClr val="1F4E78"/>
                </a:solidFill>
                <a:latin typeface="Aptos Display" pitchFamily="34" charset="0"/>
                <a:ea typeface="Aptos Display" pitchFamily="34" charset="-122"/>
                <a:cs typeface="Aptos Display" pitchFamily="34" charset="-120"/>
              </a:rPr>
              <a:t>2</a:t>
            </a:r>
            <a:endParaRPr lang="en-US" sz="1600" dirty="0"/>
          </a:p>
        </p:txBody>
      </p:sp>
      <p:sp>
        <p:nvSpPr>
          <p:cNvPr id="13" name="Text 11"/>
          <p:cNvSpPr/>
          <p:nvPr/>
        </p:nvSpPr>
        <p:spPr>
          <a:xfrm>
            <a:off x="5102352" y="1581912"/>
            <a:ext cx="2377440" cy="219456"/>
          </a:xfrm>
          <a:prstGeom prst="rect">
            <a:avLst/>
          </a:prstGeom>
          <a:noFill/>
          <a:ln/>
        </p:spPr>
        <p:txBody>
          <a:bodyPr wrap="square" lIns="0" tIns="0" rIns="0" bIns="0" rtlCol="0" anchor="ctr">
            <a:normAutofit/>
          </a:bodyPr>
          <a:lstStyle/>
          <a:p>
            <a:pPr indent="0" marL="0">
              <a:buNone/>
            </a:pPr>
            <a:r>
              <a:rPr lang="en-US" sz="1350" b="1" dirty="0">
                <a:solidFill>
                  <a:srgbClr val="222222"/>
                </a:solidFill>
                <a:latin typeface="Aptos" pitchFamily="34" charset="0"/>
                <a:ea typeface="Aptos" pitchFamily="34" charset="-122"/>
                <a:cs typeface="Aptos" pitchFamily="34" charset="-120"/>
              </a:rPr>
              <a:t>Adresse claire</a:t>
            </a:r>
            <a:endParaRPr lang="en-US" sz="1350" dirty="0"/>
          </a:p>
        </p:txBody>
      </p:sp>
      <p:sp>
        <p:nvSpPr>
          <p:cNvPr id="14" name="Shape 12"/>
          <p:cNvSpPr/>
          <p:nvPr/>
        </p:nvSpPr>
        <p:spPr>
          <a:xfrm>
            <a:off x="8275320" y="1325880"/>
            <a:ext cx="3200400" cy="868680"/>
          </a:xfrm>
          <a:prstGeom prst="roundRect">
            <a:avLst>
              <a:gd name="adj" fmla="val 6316"/>
            </a:avLst>
          </a:prstGeom>
          <a:solidFill>
            <a:srgbClr val="EEF5FB"/>
          </a:solidFill>
          <a:ln w="12700">
            <a:solidFill>
              <a:srgbClr val="1F4E78"/>
            </a:solidFill>
            <a:prstDash val="solid"/>
          </a:ln>
        </p:spPr>
      </p:sp>
      <p:sp>
        <p:nvSpPr>
          <p:cNvPr id="15" name="Text 13"/>
          <p:cNvSpPr/>
          <p:nvPr/>
        </p:nvSpPr>
        <p:spPr>
          <a:xfrm>
            <a:off x="8385048" y="1490472"/>
            <a:ext cx="411480" cy="274320"/>
          </a:xfrm>
          <a:prstGeom prst="rect">
            <a:avLst/>
          </a:prstGeom>
          <a:noFill/>
          <a:ln/>
        </p:spPr>
        <p:txBody>
          <a:bodyPr wrap="square" lIns="0" tIns="0" rIns="0" bIns="0" rtlCol="0" anchor="ctr"/>
          <a:lstStyle/>
          <a:p>
            <a:pPr algn="ctr" indent="0" marL="0">
              <a:buNone/>
            </a:pPr>
            <a:r>
              <a:rPr lang="en-US" sz="1600" b="1" dirty="0">
                <a:solidFill>
                  <a:srgbClr val="1F4E78"/>
                </a:solidFill>
                <a:latin typeface="Aptos Display" pitchFamily="34" charset="0"/>
                <a:ea typeface="Aptos Display" pitchFamily="34" charset="-122"/>
                <a:cs typeface="Aptos Display" pitchFamily="34" charset="-120"/>
              </a:rPr>
              <a:t>3</a:t>
            </a:r>
            <a:endParaRPr lang="en-US" sz="1600" dirty="0"/>
          </a:p>
        </p:txBody>
      </p:sp>
      <p:sp>
        <p:nvSpPr>
          <p:cNvPr id="16" name="Text 14"/>
          <p:cNvSpPr/>
          <p:nvPr/>
        </p:nvSpPr>
        <p:spPr>
          <a:xfrm>
            <a:off x="8897112" y="1581912"/>
            <a:ext cx="2377440" cy="219456"/>
          </a:xfrm>
          <a:prstGeom prst="rect">
            <a:avLst/>
          </a:prstGeom>
          <a:noFill/>
          <a:ln/>
        </p:spPr>
        <p:txBody>
          <a:bodyPr wrap="square" lIns="0" tIns="0" rIns="0" bIns="0" rtlCol="0" anchor="ctr">
            <a:normAutofit/>
          </a:bodyPr>
          <a:lstStyle/>
          <a:p>
            <a:pPr indent="0" marL="0">
              <a:buNone/>
            </a:pPr>
            <a:r>
              <a:rPr lang="en-US" sz="1350" b="1" dirty="0">
                <a:solidFill>
                  <a:srgbClr val="222222"/>
                </a:solidFill>
                <a:latin typeface="Aptos" pitchFamily="34" charset="0"/>
                <a:ea typeface="Aptos" pitchFamily="34" charset="-122"/>
                <a:cs typeface="Aptos" pitchFamily="34" charset="-120"/>
              </a:rPr>
              <a:t>Mot de passe long</a:t>
            </a:r>
            <a:endParaRPr lang="en-US" sz="1350" dirty="0"/>
          </a:p>
        </p:txBody>
      </p:sp>
      <p:sp>
        <p:nvSpPr>
          <p:cNvPr id="17" name="Shape 15"/>
          <p:cNvSpPr/>
          <p:nvPr/>
        </p:nvSpPr>
        <p:spPr>
          <a:xfrm>
            <a:off x="685800" y="2743200"/>
            <a:ext cx="3200400" cy="868680"/>
          </a:xfrm>
          <a:prstGeom prst="roundRect">
            <a:avLst>
              <a:gd name="adj" fmla="val 6316"/>
            </a:avLst>
          </a:prstGeom>
          <a:solidFill>
            <a:srgbClr val="E2F0D9"/>
          </a:solidFill>
          <a:ln w="12700">
            <a:solidFill>
              <a:srgbClr val="548235"/>
            </a:solidFill>
            <a:prstDash val="solid"/>
          </a:ln>
        </p:spPr>
      </p:sp>
      <p:sp>
        <p:nvSpPr>
          <p:cNvPr id="18" name="Text 16"/>
          <p:cNvSpPr/>
          <p:nvPr/>
        </p:nvSpPr>
        <p:spPr>
          <a:xfrm>
            <a:off x="795528" y="2907792"/>
            <a:ext cx="411480" cy="274320"/>
          </a:xfrm>
          <a:prstGeom prst="rect">
            <a:avLst/>
          </a:prstGeom>
          <a:noFill/>
          <a:ln/>
        </p:spPr>
        <p:txBody>
          <a:bodyPr wrap="square" lIns="0" tIns="0" rIns="0" bIns="0" rtlCol="0" anchor="ct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4</a:t>
            </a:r>
            <a:endParaRPr lang="en-US" sz="1600" dirty="0"/>
          </a:p>
        </p:txBody>
      </p:sp>
      <p:sp>
        <p:nvSpPr>
          <p:cNvPr id="19" name="Text 17"/>
          <p:cNvSpPr/>
          <p:nvPr/>
        </p:nvSpPr>
        <p:spPr>
          <a:xfrm>
            <a:off x="1307592" y="2999232"/>
            <a:ext cx="2377440" cy="219456"/>
          </a:xfrm>
          <a:prstGeom prst="rect">
            <a:avLst/>
          </a:prstGeom>
          <a:noFill/>
          <a:ln/>
        </p:spPr>
        <p:txBody>
          <a:bodyPr wrap="square" lIns="0" tIns="0" rIns="0" bIns="0" rtlCol="0" anchor="ctr">
            <a:normAutofit/>
          </a:bodyPr>
          <a:lstStyle/>
          <a:p>
            <a:pPr indent="0" marL="0">
              <a:buNone/>
            </a:pPr>
            <a:r>
              <a:rPr lang="en-US" sz="1350" b="1" dirty="0">
                <a:solidFill>
                  <a:srgbClr val="222222"/>
                </a:solidFill>
                <a:latin typeface="Aptos" pitchFamily="34" charset="0"/>
                <a:ea typeface="Aptos" pitchFamily="34" charset="-122"/>
                <a:cs typeface="Aptos" pitchFamily="34" charset="-120"/>
              </a:rPr>
              <a:t>Récupération</a:t>
            </a:r>
            <a:endParaRPr lang="en-US" sz="1350" dirty="0"/>
          </a:p>
        </p:txBody>
      </p:sp>
      <p:sp>
        <p:nvSpPr>
          <p:cNvPr id="20" name="Shape 18"/>
          <p:cNvSpPr/>
          <p:nvPr/>
        </p:nvSpPr>
        <p:spPr>
          <a:xfrm>
            <a:off x="4480560" y="2743200"/>
            <a:ext cx="3200400" cy="868680"/>
          </a:xfrm>
          <a:prstGeom prst="roundRect">
            <a:avLst>
              <a:gd name="adj" fmla="val 6316"/>
            </a:avLst>
          </a:prstGeom>
          <a:solidFill>
            <a:srgbClr val="E2F0D9"/>
          </a:solidFill>
          <a:ln w="12700">
            <a:solidFill>
              <a:srgbClr val="548235"/>
            </a:solidFill>
            <a:prstDash val="solid"/>
          </a:ln>
        </p:spPr>
      </p:sp>
      <p:sp>
        <p:nvSpPr>
          <p:cNvPr id="21" name="Text 19"/>
          <p:cNvSpPr/>
          <p:nvPr/>
        </p:nvSpPr>
        <p:spPr>
          <a:xfrm>
            <a:off x="4590288" y="2907792"/>
            <a:ext cx="411480" cy="274320"/>
          </a:xfrm>
          <a:prstGeom prst="rect">
            <a:avLst/>
          </a:prstGeom>
          <a:noFill/>
          <a:ln/>
        </p:spPr>
        <p:txBody>
          <a:bodyPr wrap="square" lIns="0" tIns="0" rIns="0" bIns="0" rtlCol="0" anchor="ct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5</a:t>
            </a:r>
            <a:endParaRPr lang="en-US" sz="1600" dirty="0"/>
          </a:p>
        </p:txBody>
      </p:sp>
      <p:sp>
        <p:nvSpPr>
          <p:cNvPr id="22" name="Text 20"/>
          <p:cNvSpPr/>
          <p:nvPr/>
        </p:nvSpPr>
        <p:spPr>
          <a:xfrm>
            <a:off x="5102352" y="2999232"/>
            <a:ext cx="2377440" cy="219456"/>
          </a:xfrm>
          <a:prstGeom prst="rect">
            <a:avLst/>
          </a:prstGeom>
          <a:noFill/>
          <a:ln/>
        </p:spPr>
        <p:txBody>
          <a:bodyPr wrap="square" lIns="0" tIns="0" rIns="0" bIns="0" rtlCol="0" anchor="ctr">
            <a:normAutofit/>
          </a:bodyPr>
          <a:lstStyle/>
          <a:p>
            <a:pPr indent="0" marL="0">
              <a:buNone/>
            </a:pPr>
            <a:r>
              <a:rPr lang="en-US" sz="1350" b="1" dirty="0">
                <a:solidFill>
                  <a:srgbClr val="222222"/>
                </a:solidFill>
                <a:latin typeface="Aptos" pitchFamily="34" charset="0"/>
                <a:ea typeface="Aptos" pitchFamily="34" charset="-122"/>
                <a:cs typeface="Aptos" pitchFamily="34" charset="-120"/>
              </a:rPr>
              <a:t>Validation 2 étapes</a:t>
            </a:r>
            <a:endParaRPr lang="en-US" sz="1350" dirty="0"/>
          </a:p>
        </p:txBody>
      </p:sp>
      <p:sp>
        <p:nvSpPr>
          <p:cNvPr id="23" name="Shape 21"/>
          <p:cNvSpPr/>
          <p:nvPr/>
        </p:nvSpPr>
        <p:spPr>
          <a:xfrm>
            <a:off x="8275320" y="2743200"/>
            <a:ext cx="3200400" cy="868680"/>
          </a:xfrm>
          <a:prstGeom prst="roundRect">
            <a:avLst>
              <a:gd name="adj" fmla="val 6316"/>
            </a:avLst>
          </a:prstGeom>
          <a:solidFill>
            <a:srgbClr val="E2F0D9"/>
          </a:solidFill>
          <a:ln w="12700">
            <a:solidFill>
              <a:srgbClr val="548235"/>
            </a:solidFill>
            <a:prstDash val="solid"/>
          </a:ln>
        </p:spPr>
      </p:sp>
      <p:sp>
        <p:nvSpPr>
          <p:cNvPr id="24" name="Text 22"/>
          <p:cNvSpPr/>
          <p:nvPr/>
        </p:nvSpPr>
        <p:spPr>
          <a:xfrm>
            <a:off x="8385048" y="2907792"/>
            <a:ext cx="411480" cy="274320"/>
          </a:xfrm>
          <a:prstGeom prst="rect">
            <a:avLst/>
          </a:prstGeom>
          <a:noFill/>
          <a:ln/>
        </p:spPr>
        <p:txBody>
          <a:bodyPr wrap="square" lIns="0" tIns="0" rIns="0" bIns="0" rtlCol="0" anchor="ct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6</a:t>
            </a:r>
            <a:endParaRPr lang="en-US" sz="1600" dirty="0"/>
          </a:p>
        </p:txBody>
      </p:sp>
      <p:sp>
        <p:nvSpPr>
          <p:cNvPr id="25" name="Text 23"/>
          <p:cNvSpPr/>
          <p:nvPr/>
        </p:nvSpPr>
        <p:spPr>
          <a:xfrm>
            <a:off x="8897112" y="2999232"/>
            <a:ext cx="2377440" cy="219456"/>
          </a:xfrm>
          <a:prstGeom prst="rect">
            <a:avLst/>
          </a:prstGeom>
          <a:noFill/>
          <a:ln/>
        </p:spPr>
        <p:txBody>
          <a:bodyPr wrap="square" lIns="0" tIns="0" rIns="0" bIns="0" rtlCol="0" anchor="ctr">
            <a:normAutofit/>
          </a:bodyPr>
          <a:lstStyle/>
          <a:p>
            <a:pPr indent="0" marL="0">
              <a:buNone/>
            </a:pPr>
            <a:r>
              <a:rPr lang="en-US" sz="1350" b="1" dirty="0">
                <a:solidFill>
                  <a:srgbClr val="222222"/>
                </a:solidFill>
                <a:latin typeface="Aptos" pitchFamily="34" charset="0"/>
                <a:ea typeface="Aptos" pitchFamily="34" charset="-122"/>
                <a:cs typeface="Aptos" pitchFamily="34" charset="-120"/>
              </a:rPr>
              <a:t>Appareils connectés</a:t>
            </a:r>
            <a:endParaRPr lang="en-US" sz="1350" dirty="0"/>
          </a:p>
        </p:txBody>
      </p:sp>
      <p:sp>
        <p:nvSpPr>
          <p:cNvPr id="26" name="Shape 24"/>
          <p:cNvSpPr/>
          <p:nvPr/>
        </p:nvSpPr>
        <p:spPr>
          <a:xfrm>
            <a:off x="960120" y="4800600"/>
            <a:ext cx="4754880" cy="914400"/>
          </a:xfrm>
          <a:prstGeom prst="roundRect">
            <a:avLst>
              <a:gd name="adj" fmla="val 8000"/>
            </a:avLst>
          </a:prstGeom>
          <a:solidFill>
            <a:srgbClr val="F4CCCC"/>
          </a:solidFill>
          <a:ln w="12700">
            <a:solidFill>
              <a:srgbClr val="D7E3EE"/>
            </a:solidFill>
            <a:prstDash val="solid"/>
          </a:ln>
        </p:spPr>
      </p:sp>
      <p:sp>
        <p:nvSpPr>
          <p:cNvPr id="27" name="Text 25"/>
          <p:cNvSpPr/>
          <p:nvPr/>
        </p:nvSpPr>
        <p:spPr>
          <a:xfrm>
            <a:off x="1115568" y="49103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8" name="Text 26"/>
          <p:cNvSpPr/>
          <p:nvPr/>
        </p:nvSpPr>
        <p:spPr>
          <a:xfrm>
            <a:off x="1618488" y="4956048"/>
            <a:ext cx="3950208"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Erreur à éviter</a:t>
            </a:r>
            <a:endParaRPr lang="en-US" sz="1450" dirty="0"/>
          </a:p>
        </p:txBody>
      </p:sp>
      <p:sp>
        <p:nvSpPr>
          <p:cNvPr id="29" name="Text 27"/>
          <p:cNvSpPr/>
          <p:nvPr/>
        </p:nvSpPr>
        <p:spPr>
          <a:xfrm>
            <a:off x="1188720" y="5367528"/>
            <a:ext cx="4297680" cy="25603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Utiliser un pseudonyme ou une adresse impossible à reconnaître pour les candidatures et clients.</a:t>
            </a:r>
            <a:endParaRPr lang="en-US" sz="1220" dirty="0"/>
          </a:p>
        </p:txBody>
      </p:sp>
      <p:sp>
        <p:nvSpPr>
          <p:cNvPr id="30" name="Shape 28"/>
          <p:cNvSpPr/>
          <p:nvPr/>
        </p:nvSpPr>
        <p:spPr>
          <a:xfrm>
            <a:off x="6446520" y="4800600"/>
            <a:ext cx="4754880" cy="914400"/>
          </a:xfrm>
          <a:prstGeom prst="roundRect">
            <a:avLst>
              <a:gd name="adj" fmla="val 8000"/>
            </a:avLst>
          </a:prstGeom>
          <a:solidFill>
            <a:srgbClr val="E2F0D9"/>
          </a:solidFill>
          <a:ln w="12700">
            <a:solidFill>
              <a:srgbClr val="D7E3EE"/>
            </a:solidFill>
            <a:prstDash val="solid"/>
          </a:ln>
        </p:spPr>
      </p:sp>
      <p:sp>
        <p:nvSpPr>
          <p:cNvPr id="31" name="Text 29"/>
          <p:cNvSpPr/>
          <p:nvPr/>
        </p:nvSpPr>
        <p:spPr>
          <a:xfrm>
            <a:off x="6601968" y="49103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32" name="Text 30"/>
          <p:cNvSpPr/>
          <p:nvPr/>
        </p:nvSpPr>
        <p:spPr>
          <a:xfrm>
            <a:off x="7104888" y="4956048"/>
            <a:ext cx="395020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Bonne pratique</a:t>
            </a:r>
            <a:endParaRPr lang="en-US" sz="1450" dirty="0"/>
          </a:p>
        </p:txBody>
      </p:sp>
      <p:sp>
        <p:nvSpPr>
          <p:cNvPr id="33" name="Text 31"/>
          <p:cNvSpPr/>
          <p:nvPr/>
        </p:nvSpPr>
        <p:spPr>
          <a:xfrm>
            <a:off x="6675120" y="5367528"/>
            <a:ext cx="4297680" cy="25603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Garder une méthode de récupération active et vérifier régulièrement les appareils connectés.</a:t>
            </a:r>
            <a:endParaRPr lang="en-US" sz="12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Recherche simple : formule S-B-L-F</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Sujet + Besoin + Lieu + Format/Période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11</a:t>
            </a:r>
            <a:endParaRPr lang="en-US" sz="800" dirty="0"/>
          </a:p>
        </p:txBody>
      </p:sp>
      <p:sp>
        <p:nvSpPr>
          <p:cNvPr id="8" name="Shape 6"/>
          <p:cNvSpPr/>
          <p:nvPr/>
        </p:nvSpPr>
        <p:spPr>
          <a:xfrm>
            <a:off x="713232" y="1417320"/>
            <a:ext cx="731520" cy="731520"/>
          </a:xfrm>
          <a:prstGeom prst="ellipse">
            <a:avLst/>
          </a:prstGeom>
          <a:solidFill>
            <a:srgbClr val="1F4E78"/>
          </a:solidFill>
          <a:ln w="12700">
            <a:solidFill>
              <a:srgbClr val="1F4E78"/>
            </a:solidFill>
            <a:prstDash val="solid"/>
          </a:ln>
        </p:spPr>
      </p:sp>
      <p:sp>
        <p:nvSpPr>
          <p:cNvPr id="9" name="Text 7"/>
          <p:cNvSpPr/>
          <p:nvPr/>
        </p:nvSpPr>
        <p:spPr>
          <a:xfrm>
            <a:off x="713232" y="1572768"/>
            <a:ext cx="731520" cy="228600"/>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S</a:t>
            </a:r>
            <a:endParaRPr lang="en-US" sz="2000" dirty="0"/>
          </a:p>
        </p:txBody>
      </p:sp>
      <p:sp>
        <p:nvSpPr>
          <p:cNvPr id="10" name="Text 8"/>
          <p:cNvSpPr/>
          <p:nvPr/>
        </p:nvSpPr>
        <p:spPr>
          <a:xfrm>
            <a:off x="438912" y="2331720"/>
            <a:ext cx="1280160" cy="228600"/>
          </a:xfrm>
          <a:prstGeom prst="rect">
            <a:avLst/>
          </a:prstGeom>
          <a:noFill/>
          <a:ln/>
        </p:spPr>
        <p:txBody>
          <a:bodyPr wrap="square" lIns="0" tIns="0" rIns="0" bIns="0" rtlCol="0" anchor="ctr"/>
          <a:lstStyle/>
          <a:p>
            <a:pPr algn="ctr" indent="0" marL="0">
              <a:buNone/>
            </a:pPr>
            <a:r>
              <a:rPr lang="en-US" sz="1500" b="1" dirty="0">
                <a:solidFill>
                  <a:srgbClr val="1F4E78"/>
                </a:solidFill>
                <a:latin typeface="Aptos Display" pitchFamily="34" charset="0"/>
                <a:ea typeface="Aptos Display" pitchFamily="34" charset="-122"/>
                <a:cs typeface="Aptos Display" pitchFamily="34" charset="-120"/>
              </a:rPr>
              <a:t>Sujet</a:t>
            </a:r>
            <a:endParaRPr lang="en-US" sz="1500" dirty="0"/>
          </a:p>
        </p:txBody>
      </p:sp>
      <p:sp>
        <p:nvSpPr>
          <p:cNvPr id="11" name="Text 9"/>
          <p:cNvSpPr/>
          <p:nvPr/>
        </p:nvSpPr>
        <p:spPr>
          <a:xfrm>
            <a:off x="210312" y="2743200"/>
            <a:ext cx="1737360" cy="457200"/>
          </a:xfrm>
          <a:prstGeom prst="rect">
            <a:avLst/>
          </a:prstGeom>
          <a:noFill/>
          <a:ln/>
        </p:spPr>
        <p:txBody>
          <a:bodyPr wrap="square" lIns="0" tIns="0" rIns="0" bIns="0" rtlCol="0" anchor="ctr">
            <a:normAutofit/>
          </a:bodyPr>
          <a:lstStyle/>
          <a:p>
            <a:pPr algn="ctr" indent="0" marL="0">
              <a:buNone/>
            </a:pPr>
            <a:r>
              <a:rPr lang="en-US" sz="1050" dirty="0">
                <a:solidFill>
                  <a:srgbClr val="222222"/>
                </a:solidFill>
                <a:latin typeface="Aptos" pitchFamily="34" charset="0"/>
                <a:ea typeface="Aptos" pitchFamily="34" charset="-122"/>
                <a:cs typeface="Aptos" pitchFamily="34" charset="-120"/>
              </a:rPr>
              <a:t>formation, stage, produit, fournisseur</a:t>
            </a:r>
            <a:endParaRPr lang="en-US" sz="1050" dirty="0"/>
          </a:p>
        </p:txBody>
      </p:sp>
      <p:sp>
        <p:nvSpPr>
          <p:cNvPr id="12" name="Shape 10"/>
          <p:cNvSpPr/>
          <p:nvPr/>
        </p:nvSpPr>
        <p:spPr>
          <a:xfrm>
            <a:off x="3547872" y="1417320"/>
            <a:ext cx="731520" cy="731520"/>
          </a:xfrm>
          <a:prstGeom prst="ellipse">
            <a:avLst/>
          </a:prstGeom>
          <a:solidFill>
            <a:srgbClr val="548235"/>
          </a:solidFill>
          <a:ln w="12700">
            <a:solidFill>
              <a:srgbClr val="548235"/>
            </a:solidFill>
            <a:prstDash val="solid"/>
          </a:ln>
        </p:spPr>
      </p:sp>
      <p:sp>
        <p:nvSpPr>
          <p:cNvPr id="13" name="Text 11"/>
          <p:cNvSpPr/>
          <p:nvPr/>
        </p:nvSpPr>
        <p:spPr>
          <a:xfrm>
            <a:off x="3547872" y="1572768"/>
            <a:ext cx="731520" cy="228600"/>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B</a:t>
            </a:r>
            <a:endParaRPr lang="en-US" sz="2000" dirty="0"/>
          </a:p>
        </p:txBody>
      </p:sp>
      <p:sp>
        <p:nvSpPr>
          <p:cNvPr id="14" name="Text 12"/>
          <p:cNvSpPr/>
          <p:nvPr/>
        </p:nvSpPr>
        <p:spPr>
          <a:xfrm>
            <a:off x="3273552" y="2331720"/>
            <a:ext cx="1280160" cy="228600"/>
          </a:xfrm>
          <a:prstGeom prst="rect">
            <a:avLst/>
          </a:prstGeom>
          <a:noFill/>
          <a:ln/>
        </p:spPr>
        <p:txBody>
          <a:bodyPr wrap="square" lIns="0" tIns="0" rIns="0" bIns="0" rtlCol="0" anchor="ctr"/>
          <a:lstStyle/>
          <a:p>
            <a:pPr algn="ctr" indent="0" marL="0">
              <a:buNone/>
            </a:pPr>
            <a:r>
              <a:rPr lang="en-US" sz="1500" b="1" dirty="0">
                <a:solidFill>
                  <a:srgbClr val="548235"/>
                </a:solidFill>
                <a:latin typeface="Aptos Display" pitchFamily="34" charset="0"/>
                <a:ea typeface="Aptos Display" pitchFamily="34" charset="-122"/>
                <a:cs typeface="Aptos Display" pitchFamily="34" charset="-120"/>
              </a:rPr>
              <a:t>Besoin</a:t>
            </a:r>
            <a:endParaRPr lang="en-US" sz="1500" dirty="0"/>
          </a:p>
        </p:txBody>
      </p:sp>
      <p:sp>
        <p:nvSpPr>
          <p:cNvPr id="15" name="Text 13"/>
          <p:cNvSpPr/>
          <p:nvPr/>
        </p:nvSpPr>
        <p:spPr>
          <a:xfrm>
            <a:off x="3044952" y="2743200"/>
            <a:ext cx="1737360" cy="457200"/>
          </a:xfrm>
          <a:prstGeom prst="rect">
            <a:avLst/>
          </a:prstGeom>
          <a:noFill/>
          <a:ln/>
        </p:spPr>
        <p:txBody>
          <a:bodyPr wrap="square" lIns="0" tIns="0" rIns="0" bIns="0" rtlCol="0" anchor="ctr">
            <a:normAutofit/>
          </a:bodyPr>
          <a:lstStyle/>
          <a:p>
            <a:pPr algn="ctr" indent="0" marL="0">
              <a:buNone/>
            </a:pPr>
            <a:r>
              <a:rPr lang="en-US" sz="1050" dirty="0">
                <a:solidFill>
                  <a:srgbClr val="222222"/>
                </a:solidFill>
                <a:latin typeface="Aptos" pitchFamily="34" charset="0"/>
                <a:ea typeface="Aptos" pitchFamily="34" charset="-122"/>
                <a:cs typeface="Aptos" pitchFamily="34" charset="-120"/>
              </a:rPr>
              <a:t>gratuit, prix, contact, modèle, méthode</a:t>
            </a:r>
            <a:endParaRPr lang="en-US" sz="1050" dirty="0"/>
          </a:p>
        </p:txBody>
      </p:sp>
      <p:sp>
        <p:nvSpPr>
          <p:cNvPr id="16" name="Shape 14"/>
          <p:cNvSpPr/>
          <p:nvPr/>
        </p:nvSpPr>
        <p:spPr>
          <a:xfrm>
            <a:off x="6382512" y="1417320"/>
            <a:ext cx="731520" cy="731520"/>
          </a:xfrm>
          <a:prstGeom prst="ellipse">
            <a:avLst/>
          </a:prstGeom>
          <a:solidFill>
            <a:srgbClr val="0F6B78"/>
          </a:solidFill>
          <a:ln w="12700">
            <a:solidFill>
              <a:srgbClr val="0F6B78"/>
            </a:solidFill>
            <a:prstDash val="solid"/>
          </a:ln>
        </p:spPr>
      </p:sp>
      <p:sp>
        <p:nvSpPr>
          <p:cNvPr id="17" name="Text 15"/>
          <p:cNvSpPr/>
          <p:nvPr/>
        </p:nvSpPr>
        <p:spPr>
          <a:xfrm>
            <a:off x="6382512" y="1572768"/>
            <a:ext cx="731520" cy="228600"/>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L</a:t>
            </a:r>
            <a:endParaRPr lang="en-US" sz="2000" dirty="0"/>
          </a:p>
        </p:txBody>
      </p:sp>
      <p:sp>
        <p:nvSpPr>
          <p:cNvPr id="18" name="Text 16"/>
          <p:cNvSpPr/>
          <p:nvPr/>
        </p:nvSpPr>
        <p:spPr>
          <a:xfrm>
            <a:off x="6108192" y="2331720"/>
            <a:ext cx="1280160" cy="228600"/>
          </a:xfrm>
          <a:prstGeom prst="rect">
            <a:avLst/>
          </a:prstGeom>
          <a:noFill/>
          <a:ln/>
        </p:spPr>
        <p:txBody>
          <a:bodyPr wrap="square" lIns="0" tIns="0" rIns="0" bIns="0" rtlCol="0" anchor="ctr"/>
          <a:lstStyle/>
          <a:p>
            <a:pPr algn="ctr" indent="0" marL="0">
              <a:buNone/>
            </a:pPr>
            <a:r>
              <a:rPr lang="en-US" sz="1500" b="1" dirty="0">
                <a:solidFill>
                  <a:srgbClr val="0F6B78"/>
                </a:solidFill>
                <a:latin typeface="Aptos Display" pitchFamily="34" charset="0"/>
                <a:ea typeface="Aptos Display" pitchFamily="34" charset="-122"/>
                <a:cs typeface="Aptos Display" pitchFamily="34" charset="-120"/>
              </a:rPr>
              <a:t>Lieu</a:t>
            </a:r>
            <a:endParaRPr lang="en-US" sz="1500" dirty="0"/>
          </a:p>
        </p:txBody>
      </p:sp>
      <p:sp>
        <p:nvSpPr>
          <p:cNvPr id="19" name="Text 17"/>
          <p:cNvSpPr/>
          <p:nvPr/>
        </p:nvSpPr>
        <p:spPr>
          <a:xfrm>
            <a:off x="5879592" y="2743200"/>
            <a:ext cx="1737360" cy="457200"/>
          </a:xfrm>
          <a:prstGeom prst="rect">
            <a:avLst/>
          </a:prstGeom>
          <a:noFill/>
          <a:ln/>
        </p:spPr>
        <p:txBody>
          <a:bodyPr wrap="square" lIns="0" tIns="0" rIns="0" bIns="0" rtlCol="0" anchor="ctr">
            <a:normAutofit/>
          </a:bodyPr>
          <a:lstStyle/>
          <a:p>
            <a:pPr algn="ctr" indent="0" marL="0">
              <a:buNone/>
            </a:pPr>
            <a:r>
              <a:rPr lang="en-US" sz="1050" dirty="0">
                <a:solidFill>
                  <a:srgbClr val="222222"/>
                </a:solidFill>
                <a:latin typeface="Aptos" pitchFamily="34" charset="0"/>
                <a:ea typeface="Aptos" pitchFamily="34" charset="-122"/>
                <a:cs typeface="Aptos" pitchFamily="34" charset="-120"/>
              </a:rPr>
              <a:t>Farafangana, Atsimo Atsinanana, Madagascar</a:t>
            </a:r>
            <a:endParaRPr lang="en-US" sz="1050" dirty="0"/>
          </a:p>
        </p:txBody>
      </p:sp>
      <p:sp>
        <p:nvSpPr>
          <p:cNvPr id="20" name="Shape 18"/>
          <p:cNvSpPr/>
          <p:nvPr/>
        </p:nvSpPr>
        <p:spPr>
          <a:xfrm>
            <a:off x="9217152" y="1417320"/>
            <a:ext cx="731520" cy="731520"/>
          </a:xfrm>
          <a:prstGeom prst="ellipse">
            <a:avLst/>
          </a:prstGeom>
          <a:solidFill>
            <a:srgbClr val="C65911"/>
          </a:solidFill>
          <a:ln w="12700">
            <a:solidFill>
              <a:srgbClr val="C65911"/>
            </a:solidFill>
            <a:prstDash val="solid"/>
          </a:ln>
        </p:spPr>
      </p:sp>
      <p:sp>
        <p:nvSpPr>
          <p:cNvPr id="21" name="Text 19"/>
          <p:cNvSpPr/>
          <p:nvPr/>
        </p:nvSpPr>
        <p:spPr>
          <a:xfrm>
            <a:off x="9217152" y="1572768"/>
            <a:ext cx="731520" cy="228600"/>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F</a:t>
            </a:r>
            <a:endParaRPr lang="en-US" sz="2000" dirty="0"/>
          </a:p>
        </p:txBody>
      </p:sp>
      <p:sp>
        <p:nvSpPr>
          <p:cNvPr id="22" name="Text 20"/>
          <p:cNvSpPr/>
          <p:nvPr/>
        </p:nvSpPr>
        <p:spPr>
          <a:xfrm>
            <a:off x="8942832" y="2331720"/>
            <a:ext cx="1280160" cy="228600"/>
          </a:xfrm>
          <a:prstGeom prst="rect">
            <a:avLst/>
          </a:prstGeom>
          <a:noFill/>
          <a:ln/>
        </p:spPr>
        <p:txBody>
          <a:bodyPr wrap="square" lIns="0" tIns="0" rIns="0" bIns="0" rtlCol="0" anchor="ctr"/>
          <a:lstStyle/>
          <a:p>
            <a:pPr algn="ctr" indent="0" marL="0">
              <a:buNone/>
            </a:pPr>
            <a:r>
              <a:rPr lang="en-US" sz="1500" b="1" dirty="0">
                <a:solidFill>
                  <a:srgbClr val="C65911"/>
                </a:solidFill>
                <a:latin typeface="Aptos Display" pitchFamily="34" charset="0"/>
                <a:ea typeface="Aptos Display" pitchFamily="34" charset="-122"/>
                <a:cs typeface="Aptos Display" pitchFamily="34" charset="-120"/>
              </a:rPr>
              <a:t>Format/Période</a:t>
            </a:r>
            <a:endParaRPr lang="en-US" sz="1500" dirty="0"/>
          </a:p>
        </p:txBody>
      </p:sp>
      <p:sp>
        <p:nvSpPr>
          <p:cNvPr id="23" name="Text 21"/>
          <p:cNvSpPr/>
          <p:nvPr/>
        </p:nvSpPr>
        <p:spPr>
          <a:xfrm>
            <a:off x="8714232" y="2743200"/>
            <a:ext cx="1737360" cy="457200"/>
          </a:xfrm>
          <a:prstGeom prst="rect">
            <a:avLst/>
          </a:prstGeom>
          <a:noFill/>
          <a:ln/>
        </p:spPr>
        <p:txBody>
          <a:bodyPr wrap="square" lIns="0" tIns="0" rIns="0" bIns="0" rtlCol="0" anchor="ctr">
            <a:normAutofit/>
          </a:bodyPr>
          <a:lstStyle/>
          <a:p>
            <a:pPr algn="ctr" indent="0" marL="0">
              <a:buNone/>
            </a:pPr>
            <a:r>
              <a:rPr lang="en-US" sz="1050" dirty="0">
                <a:solidFill>
                  <a:srgbClr val="222222"/>
                </a:solidFill>
                <a:latin typeface="Aptos" pitchFamily="34" charset="0"/>
                <a:ea typeface="Aptos" pitchFamily="34" charset="-122"/>
                <a:cs typeface="Aptos" pitchFamily="34" charset="-120"/>
              </a:rPr>
              <a:t>PDF, 2026, certificat, vidéo, carte</a:t>
            </a:r>
            <a:endParaRPr lang="en-US" sz="1050" dirty="0"/>
          </a:p>
        </p:txBody>
      </p:sp>
      <p:sp>
        <p:nvSpPr>
          <p:cNvPr id="24" name="Shape 22"/>
          <p:cNvSpPr/>
          <p:nvPr/>
        </p:nvSpPr>
        <p:spPr>
          <a:xfrm>
            <a:off x="777240" y="4160520"/>
            <a:ext cx="5257800" cy="1051560"/>
          </a:xfrm>
          <a:prstGeom prst="roundRect">
            <a:avLst>
              <a:gd name="adj" fmla="val 6957"/>
            </a:avLst>
          </a:prstGeom>
          <a:solidFill>
            <a:srgbClr val="EEF5FB"/>
          </a:solidFill>
          <a:ln w="12700">
            <a:solidFill>
              <a:srgbClr val="D7E3EE"/>
            </a:solidFill>
            <a:prstDash val="solid"/>
          </a:ln>
        </p:spPr>
      </p:sp>
      <p:sp>
        <p:nvSpPr>
          <p:cNvPr id="25" name="Text 23"/>
          <p:cNvSpPr/>
          <p:nvPr/>
        </p:nvSpPr>
        <p:spPr>
          <a:xfrm>
            <a:off x="978408" y="4315968"/>
            <a:ext cx="48554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Étudiant</a:t>
            </a:r>
            <a:endParaRPr lang="en-US" sz="1450" dirty="0"/>
          </a:p>
        </p:txBody>
      </p:sp>
      <p:sp>
        <p:nvSpPr>
          <p:cNvPr id="26" name="Text 24"/>
          <p:cNvSpPr/>
          <p:nvPr/>
        </p:nvSpPr>
        <p:spPr>
          <a:xfrm>
            <a:off x="1005840" y="4727448"/>
            <a:ext cx="4800600" cy="393192"/>
          </a:xfrm>
          <a:prstGeom prst="rect">
            <a:avLst/>
          </a:prstGeom>
          <a:noFill/>
          <a:ln/>
        </p:spPr>
        <p:txBody>
          <a:bodyPr wrap="square" lIns="0" tIns="0" rIns="0" bIns="0" rtlCol="0" anchor="t">
            <a:normAutofit/>
          </a:bodyPr>
          <a:lstStyle/>
          <a:p>
            <a:pPr indent="0" marL="0">
              <a:buNone/>
            </a:pPr>
            <a:r>
              <a:rPr lang="en-US" sz="1400" dirty="0">
                <a:solidFill>
                  <a:srgbClr val="222222"/>
                </a:solidFill>
                <a:latin typeface="Aptos" pitchFamily="34" charset="0"/>
                <a:ea typeface="Aptos" pitchFamily="34" charset="-122"/>
                <a:cs typeface="Aptos" pitchFamily="34" charset="-120"/>
              </a:rPr>
              <a:t>formation gratuite marketing numérique Madagascar accessible téléphone certificat</a:t>
            </a:r>
            <a:endParaRPr lang="en-US" sz="1400" dirty="0"/>
          </a:p>
        </p:txBody>
      </p:sp>
      <p:sp>
        <p:nvSpPr>
          <p:cNvPr id="27" name="Shape 25"/>
          <p:cNvSpPr/>
          <p:nvPr/>
        </p:nvSpPr>
        <p:spPr>
          <a:xfrm>
            <a:off x="6263640" y="4160520"/>
            <a:ext cx="5257800" cy="1051560"/>
          </a:xfrm>
          <a:prstGeom prst="roundRect">
            <a:avLst>
              <a:gd name="adj" fmla="val 6957"/>
            </a:avLst>
          </a:prstGeom>
          <a:solidFill>
            <a:srgbClr val="E2F0D9"/>
          </a:solidFill>
          <a:ln w="12700">
            <a:solidFill>
              <a:srgbClr val="D7E3EE"/>
            </a:solidFill>
            <a:prstDash val="solid"/>
          </a:ln>
        </p:spPr>
      </p:sp>
      <p:sp>
        <p:nvSpPr>
          <p:cNvPr id="28" name="Text 26"/>
          <p:cNvSpPr/>
          <p:nvPr/>
        </p:nvSpPr>
        <p:spPr>
          <a:xfrm>
            <a:off x="6464808" y="4315968"/>
            <a:ext cx="48554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Entrepreneur</a:t>
            </a:r>
            <a:endParaRPr lang="en-US" sz="1450" dirty="0"/>
          </a:p>
        </p:txBody>
      </p:sp>
      <p:sp>
        <p:nvSpPr>
          <p:cNvPr id="29" name="Text 27"/>
          <p:cNvSpPr/>
          <p:nvPr/>
        </p:nvSpPr>
        <p:spPr>
          <a:xfrm>
            <a:off x="6492240" y="4727448"/>
            <a:ext cx="4800600" cy="393192"/>
          </a:xfrm>
          <a:prstGeom prst="rect">
            <a:avLst/>
          </a:prstGeom>
          <a:noFill/>
          <a:ln/>
        </p:spPr>
        <p:txBody>
          <a:bodyPr wrap="square" lIns="0" tIns="0" rIns="0" bIns="0" rtlCol="0" anchor="t">
            <a:normAutofit/>
          </a:bodyPr>
          <a:lstStyle/>
          <a:p>
            <a:pPr indent="0" marL="0">
              <a:buNone/>
            </a:pPr>
            <a:r>
              <a:rPr lang="en-US" sz="1400" dirty="0">
                <a:solidFill>
                  <a:srgbClr val="222222"/>
                </a:solidFill>
                <a:latin typeface="Aptos" pitchFamily="34" charset="0"/>
                <a:ea typeface="Aptos" pitchFamily="34" charset="-122"/>
                <a:cs typeface="Aptos" pitchFamily="34" charset="-120"/>
              </a:rPr>
              <a:t>fournisseur emballage alimentaire Madagascar petite quantité coordonnées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Recherche avancée : 5 techniques faciles</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Améliorer la précision sans outil compliqué</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12</a:t>
            </a:r>
            <a:endParaRPr lang="en-US" sz="800" dirty="0"/>
          </a:p>
        </p:txBody>
      </p:sp>
      <p:sp>
        <p:nvSpPr>
          <p:cNvPr id="8" name="Shape 6"/>
          <p:cNvSpPr/>
          <p:nvPr/>
        </p:nvSpPr>
        <p:spPr>
          <a:xfrm>
            <a:off x="658368" y="1143000"/>
            <a:ext cx="5166360" cy="960120"/>
          </a:xfrm>
          <a:prstGeom prst="roundRect">
            <a:avLst>
              <a:gd name="adj" fmla="val 7619"/>
            </a:avLst>
          </a:prstGeom>
          <a:solidFill>
            <a:srgbClr val="EEF5FB"/>
          </a:solidFill>
          <a:ln w="12700">
            <a:solidFill>
              <a:srgbClr val="D7E3EE"/>
            </a:solidFill>
            <a:prstDash val="solid"/>
          </a:ln>
        </p:spPr>
      </p:sp>
      <p:sp>
        <p:nvSpPr>
          <p:cNvPr id="9" name="Text 7"/>
          <p:cNvSpPr/>
          <p:nvPr/>
        </p:nvSpPr>
        <p:spPr>
          <a:xfrm>
            <a:off x="859536" y="1298448"/>
            <a:ext cx="476402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  —  Expression exacte</a:t>
            </a:r>
            <a:endParaRPr lang="en-US" sz="1450" dirty="0"/>
          </a:p>
        </p:txBody>
      </p:sp>
      <p:sp>
        <p:nvSpPr>
          <p:cNvPr id="10" name="Text 8"/>
          <p:cNvSpPr/>
          <p:nvPr/>
        </p:nvSpPr>
        <p:spPr>
          <a:xfrm>
            <a:off x="886968" y="1709928"/>
            <a:ext cx="4709160" cy="30175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"formation gratuite en entrepreneuriat"</a:t>
            </a:r>
            <a:endParaRPr lang="en-US" sz="1350" dirty="0"/>
          </a:p>
        </p:txBody>
      </p:sp>
      <p:sp>
        <p:nvSpPr>
          <p:cNvPr id="11" name="Shape 9"/>
          <p:cNvSpPr/>
          <p:nvPr/>
        </p:nvSpPr>
        <p:spPr>
          <a:xfrm>
            <a:off x="6190488" y="1143000"/>
            <a:ext cx="5166360" cy="960120"/>
          </a:xfrm>
          <a:prstGeom prst="roundRect">
            <a:avLst>
              <a:gd name="adj" fmla="val 7619"/>
            </a:avLst>
          </a:prstGeom>
          <a:solidFill>
            <a:srgbClr val="E2F0D9"/>
          </a:solidFill>
          <a:ln w="12700">
            <a:solidFill>
              <a:srgbClr val="D7E3EE"/>
            </a:solidFill>
            <a:prstDash val="solid"/>
          </a:ln>
        </p:spPr>
      </p:sp>
      <p:sp>
        <p:nvSpPr>
          <p:cNvPr id="12" name="Text 10"/>
          <p:cNvSpPr/>
          <p:nvPr/>
        </p:nvSpPr>
        <p:spPr>
          <a:xfrm>
            <a:off x="6391656" y="1298448"/>
            <a:ext cx="47640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site:  —  Chercher dans un site</a:t>
            </a:r>
            <a:endParaRPr lang="en-US" sz="1450" dirty="0"/>
          </a:p>
        </p:txBody>
      </p:sp>
      <p:sp>
        <p:nvSpPr>
          <p:cNvPr id="13" name="Text 11"/>
          <p:cNvSpPr/>
          <p:nvPr/>
        </p:nvSpPr>
        <p:spPr>
          <a:xfrm>
            <a:off x="6419088" y="1709928"/>
            <a:ext cx="4709160" cy="30175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stage site:pic.mg</a:t>
            </a:r>
            <a:endParaRPr lang="en-US" sz="1350" dirty="0"/>
          </a:p>
        </p:txBody>
      </p:sp>
      <p:sp>
        <p:nvSpPr>
          <p:cNvPr id="14" name="Shape 12"/>
          <p:cNvSpPr/>
          <p:nvPr/>
        </p:nvSpPr>
        <p:spPr>
          <a:xfrm>
            <a:off x="658368" y="2468880"/>
            <a:ext cx="5166360" cy="960120"/>
          </a:xfrm>
          <a:prstGeom prst="roundRect">
            <a:avLst>
              <a:gd name="adj" fmla="val 7619"/>
            </a:avLst>
          </a:prstGeom>
          <a:solidFill>
            <a:srgbClr val="EEF5FB"/>
          </a:solidFill>
          <a:ln w="12700">
            <a:solidFill>
              <a:srgbClr val="D7E3EE"/>
            </a:solidFill>
            <a:prstDash val="solid"/>
          </a:ln>
        </p:spPr>
      </p:sp>
      <p:sp>
        <p:nvSpPr>
          <p:cNvPr id="15" name="Text 13"/>
          <p:cNvSpPr/>
          <p:nvPr/>
        </p:nvSpPr>
        <p:spPr>
          <a:xfrm>
            <a:off x="859536" y="2624328"/>
            <a:ext cx="476402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-mot  —  Exclure un mot</a:t>
            </a:r>
            <a:endParaRPr lang="en-US" sz="1450" dirty="0"/>
          </a:p>
        </p:txBody>
      </p:sp>
      <p:sp>
        <p:nvSpPr>
          <p:cNvPr id="16" name="Text 14"/>
          <p:cNvSpPr/>
          <p:nvPr/>
        </p:nvSpPr>
        <p:spPr>
          <a:xfrm>
            <a:off x="886968" y="3035808"/>
            <a:ext cx="4709160" cy="30175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formation marketing -payante</a:t>
            </a:r>
            <a:endParaRPr lang="en-US" sz="1350" dirty="0"/>
          </a:p>
        </p:txBody>
      </p:sp>
      <p:sp>
        <p:nvSpPr>
          <p:cNvPr id="17" name="Shape 15"/>
          <p:cNvSpPr/>
          <p:nvPr/>
        </p:nvSpPr>
        <p:spPr>
          <a:xfrm>
            <a:off x="6190488" y="2468880"/>
            <a:ext cx="5166360" cy="960120"/>
          </a:xfrm>
          <a:prstGeom prst="roundRect">
            <a:avLst>
              <a:gd name="adj" fmla="val 7619"/>
            </a:avLst>
          </a:prstGeom>
          <a:solidFill>
            <a:srgbClr val="E2F0D9"/>
          </a:solidFill>
          <a:ln w="12700">
            <a:solidFill>
              <a:srgbClr val="D7E3EE"/>
            </a:solidFill>
            <a:prstDash val="solid"/>
          </a:ln>
        </p:spPr>
      </p:sp>
      <p:sp>
        <p:nvSpPr>
          <p:cNvPr id="18" name="Text 16"/>
          <p:cNvSpPr/>
          <p:nvPr/>
        </p:nvSpPr>
        <p:spPr>
          <a:xfrm>
            <a:off x="6391656" y="2624328"/>
            <a:ext cx="47640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OR  —  Comparer deux options</a:t>
            </a:r>
            <a:endParaRPr lang="en-US" sz="1450" dirty="0"/>
          </a:p>
        </p:txBody>
      </p:sp>
      <p:sp>
        <p:nvSpPr>
          <p:cNvPr id="19" name="Text 17"/>
          <p:cNvSpPr/>
          <p:nvPr/>
        </p:nvSpPr>
        <p:spPr>
          <a:xfrm>
            <a:off x="6419088" y="3035808"/>
            <a:ext cx="4709160" cy="30175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stage communication OR marketing</a:t>
            </a:r>
            <a:endParaRPr lang="en-US" sz="1350" dirty="0"/>
          </a:p>
        </p:txBody>
      </p:sp>
      <p:sp>
        <p:nvSpPr>
          <p:cNvPr id="20" name="Shape 18"/>
          <p:cNvSpPr/>
          <p:nvPr/>
        </p:nvSpPr>
        <p:spPr>
          <a:xfrm>
            <a:off x="658368" y="3794760"/>
            <a:ext cx="5166360" cy="960120"/>
          </a:xfrm>
          <a:prstGeom prst="roundRect">
            <a:avLst>
              <a:gd name="adj" fmla="val 7619"/>
            </a:avLst>
          </a:prstGeom>
          <a:solidFill>
            <a:srgbClr val="EEF5FB"/>
          </a:solidFill>
          <a:ln w="12700">
            <a:solidFill>
              <a:srgbClr val="D7E3EE"/>
            </a:solidFill>
            <a:prstDash val="solid"/>
          </a:ln>
        </p:spPr>
      </p:sp>
      <p:sp>
        <p:nvSpPr>
          <p:cNvPr id="21" name="Text 19"/>
          <p:cNvSpPr/>
          <p:nvPr/>
        </p:nvSpPr>
        <p:spPr>
          <a:xfrm>
            <a:off x="859536" y="3950208"/>
            <a:ext cx="476402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filetype:pdf  —  Trouver un document</a:t>
            </a:r>
            <a:endParaRPr lang="en-US" sz="1450" dirty="0"/>
          </a:p>
        </p:txBody>
      </p:sp>
      <p:sp>
        <p:nvSpPr>
          <p:cNvPr id="22" name="Text 20"/>
          <p:cNvSpPr/>
          <p:nvPr/>
        </p:nvSpPr>
        <p:spPr>
          <a:xfrm>
            <a:off x="886968" y="4361688"/>
            <a:ext cx="4709160" cy="30175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guide création entreprise Madagascar filetype:pdf</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Vérifier : AUTEUR • DATE • PREUVE • ACTION</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 résultat visible n’est pas toujours une information fiable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13</a:t>
            </a:r>
            <a:endParaRPr lang="en-US" sz="800" dirty="0"/>
          </a:p>
        </p:txBody>
      </p:sp>
      <p:sp>
        <p:nvSpPr>
          <p:cNvPr id="8" name="Shape 6"/>
          <p:cNvSpPr/>
          <p:nvPr/>
        </p:nvSpPr>
        <p:spPr>
          <a:xfrm>
            <a:off x="685800" y="1463040"/>
            <a:ext cx="2331720" cy="2743200"/>
          </a:xfrm>
          <a:prstGeom prst="roundRect">
            <a:avLst>
              <a:gd name="adj" fmla="val 3137"/>
            </a:avLst>
          </a:prstGeom>
          <a:solidFill>
            <a:srgbClr val="EEF5FB"/>
          </a:solidFill>
          <a:ln w="12700">
            <a:solidFill>
              <a:srgbClr val="1F4E78"/>
            </a:solidFill>
            <a:prstDash val="solid"/>
          </a:ln>
        </p:spPr>
      </p:sp>
      <p:sp>
        <p:nvSpPr>
          <p:cNvPr id="9" name="Text 7"/>
          <p:cNvSpPr/>
          <p:nvPr/>
        </p:nvSpPr>
        <p:spPr>
          <a:xfrm>
            <a:off x="850392" y="1719072"/>
            <a:ext cx="2011680" cy="256032"/>
          </a:xfrm>
          <a:prstGeom prst="rect">
            <a:avLst/>
          </a:prstGeom>
          <a:noFill/>
          <a:ln/>
        </p:spPr>
        <p:txBody>
          <a:bodyPr wrap="square" lIns="0" tIns="0" rIns="0" bIns="0" rtlCol="0" anchor="ctr"/>
          <a:lstStyle/>
          <a:p>
            <a:pPr algn="ctr" indent="0" marL="0">
              <a:buNone/>
            </a:pPr>
            <a:r>
              <a:rPr lang="en-US" sz="1600" b="1" dirty="0">
                <a:solidFill>
                  <a:srgbClr val="1F4E78"/>
                </a:solidFill>
                <a:latin typeface="Aptos Display" pitchFamily="34" charset="0"/>
                <a:ea typeface="Aptos Display" pitchFamily="34" charset="-122"/>
                <a:cs typeface="Aptos Display" pitchFamily="34" charset="-120"/>
              </a:rPr>
              <a:t>Auteur</a:t>
            </a:r>
            <a:endParaRPr lang="en-US" sz="1600" dirty="0"/>
          </a:p>
        </p:txBody>
      </p:sp>
      <p:sp>
        <p:nvSpPr>
          <p:cNvPr id="10" name="Text 8"/>
          <p:cNvSpPr/>
          <p:nvPr/>
        </p:nvSpPr>
        <p:spPr>
          <a:xfrm>
            <a:off x="850392" y="2240280"/>
            <a:ext cx="2011680" cy="384048"/>
          </a:xfrm>
          <a:prstGeom prst="rect">
            <a:avLst/>
          </a:prstGeom>
          <a:noFill/>
          <a:ln/>
        </p:spPr>
        <p:txBody>
          <a:bodyPr wrap="square" lIns="0" tIns="0" rIns="0" bIns="0" rtlCol="0" anchor="ctr">
            <a:normAutofit/>
          </a:bodyPr>
          <a:lstStyle/>
          <a:p>
            <a:pPr algn="ctr" indent="0" marL="0">
              <a:buNone/>
            </a:pPr>
            <a:r>
              <a:rPr lang="en-US" sz="1200" b="1" dirty="0">
                <a:solidFill>
                  <a:srgbClr val="222222"/>
                </a:solidFill>
                <a:latin typeface="Aptos" pitchFamily="34" charset="0"/>
                <a:ea typeface="Aptos" pitchFamily="34" charset="-122"/>
                <a:cs typeface="Aptos" pitchFamily="34" charset="-120"/>
              </a:rPr>
              <a:t>Qui publie ?</a:t>
            </a:r>
            <a:endParaRPr lang="en-US" sz="1200" dirty="0"/>
          </a:p>
        </p:txBody>
      </p:sp>
      <p:sp>
        <p:nvSpPr>
          <p:cNvPr id="11" name="Text 9"/>
          <p:cNvSpPr/>
          <p:nvPr/>
        </p:nvSpPr>
        <p:spPr>
          <a:xfrm>
            <a:off x="886968" y="2880360"/>
            <a:ext cx="1920240" cy="685800"/>
          </a:xfrm>
          <a:prstGeom prst="rect">
            <a:avLst/>
          </a:prstGeom>
          <a:noFill/>
          <a:ln/>
        </p:spPr>
        <p:txBody>
          <a:bodyPr wrap="square" lIns="0" tIns="0" rIns="0" bIns="0" rtlCol="0" anchor="ctr">
            <a:normAutofit/>
          </a:bodyPr>
          <a:lstStyle/>
          <a:p>
            <a:pPr algn="ctr" indent="0" marL="0">
              <a:buNone/>
            </a:pPr>
            <a:r>
              <a:rPr lang="en-US" sz="1080" dirty="0">
                <a:solidFill>
                  <a:srgbClr val="222222"/>
                </a:solidFill>
                <a:latin typeface="Aptos" pitchFamily="34" charset="0"/>
                <a:ea typeface="Aptos" pitchFamily="34" charset="-122"/>
                <a:cs typeface="Aptos" pitchFamily="34" charset="-120"/>
              </a:rPr>
              <a:t>Institution, entreprise ou personne identifiable</a:t>
            </a:r>
            <a:endParaRPr lang="en-US" sz="1080" dirty="0"/>
          </a:p>
        </p:txBody>
      </p:sp>
      <p:sp>
        <p:nvSpPr>
          <p:cNvPr id="12" name="Shape 10"/>
          <p:cNvSpPr/>
          <p:nvPr/>
        </p:nvSpPr>
        <p:spPr>
          <a:xfrm>
            <a:off x="3538728" y="1463040"/>
            <a:ext cx="2331720" cy="2743200"/>
          </a:xfrm>
          <a:prstGeom prst="roundRect">
            <a:avLst>
              <a:gd name="adj" fmla="val 3137"/>
            </a:avLst>
          </a:prstGeom>
          <a:solidFill>
            <a:srgbClr val="E2F0D9"/>
          </a:solidFill>
          <a:ln w="12700">
            <a:solidFill>
              <a:srgbClr val="548235"/>
            </a:solidFill>
            <a:prstDash val="solid"/>
          </a:ln>
        </p:spPr>
      </p:sp>
      <p:sp>
        <p:nvSpPr>
          <p:cNvPr id="13" name="Text 11"/>
          <p:cNvSpPr/>
          <p:nvPr/>
        </p:nvSpPr>
        <p:spPr>
          <a:xfrm>
            <a:off x="3703320" y="1719072"/>
            <a:ext cx="2011680" cy="256032"/>
          </a:xfrm>
          <a:prstGeom prst="rect">
            <a:avLst/>
          </a:prstGeom>
          <a:noFill/>
          <a:ln/>
        </p:spPr>
        <p:txBody>
          <a:bodyPr wrap="square" lIns="0" tIns="0" rIns="0" bIns="0" rtlCol="0" anchor="ct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Date</a:t>
            </a:r>
            <a:endParaRPr lang="en-US" sz="1600" dirty="0"/>
          </a:p>
        </p:txBody>
      </p:sp>
      <p:sp>
        <p:nvSpPr>
          <p:cNvPr id="14" name="Text 12"/>
          <p:cNvSpPr/>
          <p:nvPr/>
        </p:nvSpPr>
        <p:spPr>
          <a:xfrm>
            <a:off x="3703320" y="2240280"/>
            <a:ext cx="2011680" cy="384048"/>
          </a:xfrm>
          <a:prstGeom prst="rect">
            <a:avLst/>
          </a:prstGeom>
          <a:noFill/>
          <a:ln/>
        </p:spPr>
        <p:txBody>
          <a:bodyPr wrap="square" lIns="0" tIns="0" rIns="0" bIns="0" rtlCol="0" anchor="ctr">
            <a:normAutofit/>
          </a:bodyPr>
          <a:lstStyle/>
          <a:p>
            <a:pPr algn="ctr" indent="0" marL="0">
              <a:buNone/>
            </a:pPr>
            <a:r>
              <a:rPr lang="en-US" sz="1200" b="1" dirty="0">
                <a:solidFill>
                  <a:srgbClr val="222222"/>
                </a:solidFill>
                <a:latin typeface="Aptos" pitchFamily="34" charset="0"/>
                <a:ea typeface="Aptos" pitchFamily="34" charset="-122"/>
                <a:cs typeface="Aptos" pitchFamily="34" charset="-120"/>
              </a:rPr>
              <a:t>Quand ?</a:t>
            </a:r>
            <a:endParaRPr lang="en-US" sz="1200" dirty="0"/>
          </a:p>
        </p:txBody>
      </p:sp>
      <p:sp>
        <p:nvSpPr>
          <p:cNvPr id="15" name="Text 13"/>
          <p:cNvSpPr/>
          <p:nvPr/>
        </p:nvSpPr>
        <p:spPr>
          <a:xfrm>
            <a:off x="3739896" y="2880360"/>
            <a:ext cx="1920240" cy="685800"/>
          </a:xfrm>
          <a:prstGeom prst="rect">
            <a:avLst/>
          </a:prstGeom>
          <a:noFill/>
          <a:ln/>
        </p:spPr>
        <p:txBody>
          <a:bodyPr wrap="square" lIns="0" tIns="0" rIns="0" bIns="0" rtlCol="0" anchor="ctr">
            <a:normAutofit/>
          </a:bodyPr>
          <a:lstStyle/>
          <a:p>
            <a:pPr algn="ctr" indent="0" marL="0">
              <a:buNone/>
            </a:pPr>
            <a:r>
              <a:rPr lang="en-US" sz="1080" dirty="0">
                <a:solidFill>
                  <a:srgbClr val="222222"/>
                </a:solidFill>
                <a:latin typeface="Aptos" pitchFamily="34" charset="0"/>
                <a:ea typeface="Aptos" pitchFamily="34" charset="-122"/>
                <a:cs typeface="Aptos" pitchFamily="34" charset="-120"/>
              </a:rPr>
              <a:t>Date récente et période claire</a:t>
            </a:r>
            <a:endParaRPr lang="en-US" sz="1080" dirty="0"/>
          </a:p>
        </p:txBody>
      </p:sp>
      <p:sp>
        <p:nvSpPr>
          <p:cNvPr id="16" name="Shape 14"/>
          <p:cNvSpPr/>
          <p:nvPr/>
        </p:nvSpPr>
        <p:spPr>
          <a:xfrm>
            <a:off x="6391656" y="1463040"/>
            <a:ext cx="2331720" cy="2743200"/>
          </a:xfrm>
          <a:prstGeom prst="roundRect">
            <a:avLst>
              <a:gd name="adj" fmla="val 3137"/>
            </a:avLst>
          </a:prstGeom>
          <a:solidFill>
            <a:srgbClr val="FCE4D6"/>
          </a:solidFill>
          <a:ln w="12700">
            <a:solidFill>
              <a:srgbClr val="C65911"/>
            </a:solidFill>
            <a:prstDash val="solid"/>
          </a:ln>
        </p:spPr>
      </p:sp>
      <p:sp>
        <p:nvSpPr>
          <p:cNvPr id="17" name="Text 15"/>
          <p:cNvSpPr/>
          <p:nvPr/>
        </p:nvSpPr>
        <p:spPr>
          <a:xfrm>
            <a:off x="6556248" y="1719072"/>
            <a:ext cx="2011680" cy="256032"/>
          </a:xfrm>
          <a:prstGeom prst="rect">
            <a:avLst/>
          </a:prstGeom>
          <a:noFill/>
          <a:ln/>
        </p:spPr>
        <p:txBody>
          <a:bodyPr wrap="square" lIns="0" tIns="0" rIns="0" bIns="0" rtlCol="0" anchor="ctr"/>
          <a:lstStyle/>
          <a:p>
            <a:pPr algn="ctr" indent="0" marL="0">
              <a:buNone/>
            </a:pPr>
            <a:r>
              <a:rPr lang="en-US" sz="1600" b="1" dirty="0">
                <a:solidFill>
                  <a:srgbClr val="C65911"/>
                </a:solidFill>
                <a:latin typeface="Aptos Display" pitchFamily="34" charset="0"/>
                <a:ea typeface="Aptos Display" pitchFamily="34" charset="-122"/>
                <a:cs typeface="Aptos Display" pitchFamily="34" charset="-120"/>
              </a:rPr>
              <a:t>Preuve</a:t>
            </a:r>
            <a:endParaRPr lang="en-US" sz="1600" dirty="0"/>
          </a:p>
        </p:txBody>
      </p:sp>
      <p:sp>
        <p:nvSpPr>
          <p:cNvPr id="18" name="Text 16"/>
          <p:cNvSpPr/>
          <p:nvPr/>
        </p:nvSpPr>
        <p:spPr>
          <a:xfrm>
            <a:off x="6556248" y="2240280"/>
            <a:ext cx="2011680" cy="384048"/>
          </a:xfrm>
          <a:prstGeom prst="rect">
            <a:avLst/>
          </a:prstGeom>
          <a:noFill/>
          <a:ln/>
        </p:spPr>
        <p:txBody>
          <a:bodyPr wrap="square" lIns="0" tIns="0" rIns="0" bIns="0" rtlCol="0" anchor="ctr">
            <a:normAutofit/>
          </a:bodyPr>
          <a:lstStyle/>
          <a:p>
            <a:pPr algn="ctr" indent="0" marL="0">
              <a:buNone/>
            </a:pPr>
            <a:r>
              <a:rPr lang="en-US" sz="1200" b="1" dirty="0">
                <a:solidFill>
                  <a:srgbClr val="222222"/>
                </a:solidFill>
                <a:latin typeface="Aptos" pitchFamily="34" charset="0"/>
                <a:ea typeface="Aptos" pitchFamily="34" charset="-122"/>
                <a:cs typeface="Aptos" pitchFamily="34" charset="-120"/>
              </a:rPr>
              <a:t>Sur quoi repose l’info ?</a:t>
            </a:r>
            <a:endParaRPr lang="en-US" sz="1200" dirty="0"/>
          </a:p>
        </p:txBody>
      </p:sp>
      <p:sp>
        <p:nvSpPr>
          <p:cNvPr id="19" name="Text 17"/>
          <p:cNvSpPr/>
          <p:nvPr/>
        </p:nvSpPr>
        <p:spPr>
          <a:xfrm>
            <a:off x="6592824" y="2880360"/>
            <a:ext cx="1920240" cy="685800"/>
          </a:xfrm>
          <a:prstGeom prst="rect">
            <a:avLst/>
          </a:prstGeom>
          <a:noFill/>
          <a:ln/>
        </p:spPr>
        <p:txBody>
          <a:bodyPr wrap="square" lIns="0" tIns="0" rIns="0" bIns="0" rtlCol="0" anchor="ctr">
            <a:normAutofit/>
          </a:bodyPr>
          <a:lstStyle/>
          <a:p>
            <a:pPr algn="ctr" indent="0" marL="0">
              <a:buNone/>
            </a:pPr>
            <a:r>
              <a:rPr lang="en-US" sz="1080" dirty="0">
                <a:solidFill>
                  <a:srgbClr val="222222"/>
                </a:solidFill>
                <a:latin typeface="Aptos" pitchFamily="34" charset="0"/>
                <a:ea typeface="Aptos" pitchFamily="34" charset="-122"/>
                <a:cs typeface="Aptos" pitchFamily="34" charset="-120"/>
              </a:rPr>
              <a:t>Document officiel, conditions, contact</a:t>
            </a:r>
            <a:endParaRPr lang="en-US" sz="1080" dirty="0"/>
          </a:p>
        </p:txBody>
      </p:sp>
      <p:sp>
        <p:nvSpPr>
          <p:cNvPr id="20" name="Shape 18"/>
          <p:cNvSpPr/>
          <p:nvPr/>
        </p:nvSpPr>
        <p:spPr>
          <a:xfrm>
            <a:off x="9244584" y="1463040"/>
            <a:ext cx="2331720" cy="2743200"/>
          </a:xfrm>
          <a:prstGeom prst="roundRect">
            <a:avLst>
              <a:gd name="adj" fmla="val 3137"/>
            </a:avLst>
          </a:prstGeom>
          <a:solidFill>
            <a:srgbClr val="F4CCCC"/>
          </a:solidFill>
          <a:ln w="12700">
            <a:solidFill>
              <a:srgbClr val="C00000"/>
            </a:solidFill>
            <a:prstDash val="solid"/>
          </a:ln>
        </p:spPr>
      </p:sp>
      <p:sp>
        <p:nvSpPr>
          <p:cNvPr id="21" name="Text 19"/>
          <p:cNvSpPr/>
          <p:nvPr/>
        </p:nvSpPr>
        <p:spPr>
          <a:xfrm>
            <a:off x="9409176" y="1719072"/>
            <a:ext cx="2011680" cy="256032"/>
          </a:xfrm>
          <a:prstGeom prst="rect">
            <a:avLst/>
          </a:prstGeom>
          <a:noFill/>
          <a:ln/>
        </p:spPr>
        <p:txBody>
          <a:bodyPr wrap="square" lIns="0" tIns="0" rIns="0" bIns="0" rtlCol="0" anchor="ctr"/>
          <a:lstStyle/>
          <a:p>
            <a:pPr algn="ctr" indent="0" marL="0">
              <a:buNone/>
            </a:pPr>
            <a:r>
              <a:rPr lang="en-US" sz="1600" b="1" dirty="0">
                <a:solidFill>
                  <a:srgbClr val="C00000"/>
                </a:solidFill>
                <a:latin typeface="Aptos Display" pitchFamily="34" charset="0"/>
                <a:ea typeface="Aptos Display" pitchFamily="34" charset="-122"/>
                <a:cs typeface="Aptos Display" pitchFamily="34" charset="-120"/>
              </a:rPr>
              <a:t>Action</a:t>
            </a:r>
            <a:endParaRPr lang="en-US" sz="1600" dirty="0"/>
          </a:p>
        </p:txBody>
      </p:sp>
      <p:sp>
        <p:nvSpPr>
          <p:cNvPr id="22" name="Text 20"/>
          <p:cNvSpPr/>
          <p:nvPr/>
        </p:nvSpPr>
        <p:spPr>
          <a:xfrm>
            <a:off x="9409176" y="2240280"/>
            <a:ext cx="2011680" cy="384048"/>
          </a:xfrm>
          <a:prstGeom prst="rect">
            <a:avLst/>
          </a:prstGeom>
          <a:noFill/>
          <a:ln/>
        </p:spPr>
        <p:txBody>
          <a:bodyPr wrap="square" lIns="0" tIns="0" rIns="0" bIns="0" rtlCol="0" anchor="ctr">
            <a:normAutofit/>
          </a:bodyPr>
          <a:lstStyle/>
          <a:p>
            <a:pPr algn="ctr" indent="0" marL="0">
              <a:buNone/>
            </a:pPr>
            <a:r>
              <a:rPr lang="en-US" sz="1200" b="1" dirty="0">
                <a:solidFill>
                  <a:srgbClr val="222222"/>
                </a:solidFill>
                <a:latin typeface="Aptos" pitchFamily="34" charset="0"/>
                <a:ea typeface="Aptos" pitchFamily="34" charset="-122"/>
                <a:cs typeface="Aptos" pitchFamily="34" charset="-120"/>
              </a:rPr>
              <a:t>Que demande-t-on ?</a:t>
            </a:r>
            <a:endParaRPr lang="en-US" sz="1200" dirty="0"/>
          </a:p>
        </p:txBody>
      </p:sp>
      <p:sp>
        <p:nvSpPr>
          <p:cNvPr id="23" name="Text 21"/>
          <p:cNvSpPr/>
          <p:nvPr/>
        </p:nvSpPr>
        <p:spPr>
          <a:xfrm>
            <a:off x="9445752" y="2880360"/>
            <a:ext cx="1920240" cy="685800"/>
          </a:xfrm>
          <a:prstGeom prst="rect">
            <a:avLst/>
          </a:prstGeom>
          <a:noFill/>
          <a:ln/>
        </p:spPr>
        <p:txBody>
          <a:bodyPr wrap="square" lIns="0" tIns="0" rIns="0" bIns="0" rtlCol="0" anchor="ctr">
            <a:normAutofit/>
          </a:bodyPr>
          <a:lstStyle/>
          <a:p>
            <a:pPr algn="ctr" indent="0" marL="0">
              <a:buNone/>
            </a:pPr>
            <a:r>
              <a:rPr lang="en-US" sz="1080" dirty="0">
                <a:solidFill>
                  <a:srgbClr val="222222"/>
                </a:solidFill>
                <a:latin typeface="Aptos" pitchFamily="34" charset="0"/>
                <a:ea typeface="Aptos" pitchFamily="34" charset="-122"/>
                <a:cs typeface="Aptos" pitchFamily="34" charset="-120"/>
              </a:rPr>
              <a:t>Procédure claire, pas de code secret</a:t>
            </a:r>
            <a:endParaRPr lang="en-US" sz="1080" dirty="0"/>
          </a:p>
        </p:txBody>
      </p:sp>
      <p:sp>
        <p:nvSpPr>
          <p:cNvPr id="24" name="Text 22"/>
          <p:cNvSpPr/>
          <p:nvPr/>
        </p:nvSpPr>
        <p:spPr>
          <a:xfrm>
            <a:off x="960120" y="5138928"/>
            <a:ext cx="10149840" cy="384048"/>
          </a:xfrm>
          <a:prstGeom prst="rect">
            <a:avLst/>
          </a:prstGeom>
          <a:noFill/>
          <a:ln/>
        </p:spPr>
        <p:txBody>
          <a:bodyPr wrap="square" lIns="0" tIns="0" rIns="0" bIns="0" rtlCol="0" anchor="ctr"/>
          <a:lstStyle/>
          <a:p>
            <a:pPr algn="ctr" indent="0" marL="0">
              <a:buNone/>
            </a:pPr>
            <a:r>
              <a:rPr lang="en-US" sz="1800" b="1" dirty="0">
                <a:solidFill>
                  <a:srgbClr val="C00000"/>
                </a:solidFill>
                <a:latin typeface="Aptos Display" pitchFamily="34" charset="0"/>
                <a:ea typeface="Aptos Display" pitchFamily="34" charset="-122"/>
                <a:cs typeface="Aptos Display" pitchFamily="34" charset="-120"/>
              </a:rPr>
              <a:t>Signal d’alerte : urgence + frais à payer + code demandé + source floue</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Recherche avec IA : méthode R-C-V</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Rechercher • Comparer • Vérifier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14</a:t>
            </a:r>
            <a:endParaRPr lang="en-US" sz="800" dirty="0"/>
          </a:p>
        </p:txBody>
      </p:sp>
      <p:sp>
        <p:nvSpPr>
          <p:cNvPr id="8" name="Shape 6"/>
          <p:cNvSpPr/>
          <p:nvPr/>
        </p:nvSpPr>
        <p:spPr>
          <a:xfrm>
            <a:off x="1664208" y="1325880"/>
            <a:ext cx="914400" cy="914400"/>
          </a:xfrm>
          <a:prstGeom prst="ellipse">
            <a:avLst/>
          </a:prstGeom>
          <a:solidFill>
            <a:srgbClr val="1F4E78"/>
          </a:solidFill>
          <a:ln w="12700">
            <a:solidFill>
              <a:srgbClr val="1F4E78"/>
            </a:solidFill>
            <a:prstDash val="solid"/>
          </a:ln>
        </p:spPr>
      </p:sp>
      <p:sp>
        <p:nvSpPr>
          <p:cNvPr id="9" name="Text 7"/>
          <p:cNvSpPr/>
          <p:nvPr/>
        </p:nvSpPr>
        <p:spPr>
          <a:xfrm>
            <a:off x="1664208" y="1536192"/>
            <a:ext cx="914400" cy="292608"/>
          </a:xfrm>
          <a:prstGeom prst="rect">
            <a:avLst/>
          </a:prstGeom>
          <a:noFill/>
          <a:ln/>
        </p:spPr>
        <p:txBody>
          <a:bodyPr wrap="square" lIns="0" tIns="0" rIns="0" bIns="0" rtlCol="0" anchor="ctr"/>
          <a:lstStyle/>
          <a:p>
            <a:pPr algn="ctr" indent="0" marL="0">
              <a:buNone/>
            </a:pPr>
            <a:r>
              <a:rPr lang="en-US" sz="2200" b="1" dirty="0">
                <a:solidFill>
                  <a:srgbClr val="FFFFFF"/>
                </a:solidFill>
                <a:latin typeface="Aptos Display" pitchFamily="34" charset="0"/>
                <a:ea typeface="Aptos Display" pitchFamily="34" charset="-122"/>
                <a:cs typeface="Aptos Display" pitchFamily="34" charset="-120"/>
              </a:rPr>
              <a:t>1</a:t>
            </a:r>
            <a:endParaRPr lang="en-US" sz="2200" dirty="0"/>
          </a:p>
        </p:txBody>
      </p:sp>
      <p:sp>
        <p:nvSpPr>
          <p:cNvPr id="10" name="Shape 8"/>
          <p:cNvSpPr/>
          <p:nvPr/>
        </p:nvSpPr>
        <p:spPr>
          <a:xfrm>
            <a:off x="1005840" y="2606040"/>
            <a:ext cx="2240280" cy="1600200"/>
          </a:xfrm>
          <a:prstGeom prst="roundRect">
            <a:avLst>
              <a:gd name="adj" fmla="val 4571"/>
            </a:avLst>
          </a:prstGeom>
          <a:solidFill>
            <a:srgbClr val="EEF5FB"/>
          </a:solidFill>
          <a:ln w="12700">
            <a:solidFill>
              <a:srgbClr val="D7E3EE"/>
            </a:solidFill>
            <a:prstDash val="solid"/>
          </a:ln>
        </p:spPr>
      </p:sp>
      <p:sp>
        <p:nvSpPr>
          <p:cNvPr id="11" name="Text 9"/>
          <p:cNvSpPr/>
          <p:nvPr/>
        </p:nvSpPr>
        <p:spPr>
          <a:xfrm>
            <a:off x="1207008" y="2761488"/>
            <a:ext cx="18379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Rechercher</a:t>
            </a:r>
            <a:endParaRPr lang="en-US" sz="1450" dirty="0"/>
          </a:p>
        </p:txBody>
      </p:sp>
      <p:sp>
        <p:nvSpPr>
          <p:cNvPr id="12" name="Text 10"/>
          <p:cNvSpPr/>
          <p:nvPr/>
        </p:nvSpPr>
        <p:spPr>
          <a:xfrm>
            <a:off x="1234440" y="3136392"/>
            <a:ext cx="1783080" cy="960120"/>
          </a:xfrm>
          <a:prstGeom prst="rect">
            <a:avLst/>
          </a:prstGeom>
          <a:noFill/>
          <a:ln/>
        </p:spPr>
        <p:txBody>
          <a:bodyPr wrap="square" lIns="508" tIns="508" rIns="508" bIns="508" rtlCol="0" anchor="t">
            <a:normAutofit/>
          </a:bodyPr>
          <a:lstStyle/>
          <a:p>
            <a:pPr marL="152400" indent="-152400">
              <a:buSzPct val="100000"/>
              <a:buChar char="•"/>
            </a:pPr>
            <a:r>
              <a:rPr lang="en-US" sz="1120" dirty="0">
                <a:solidFill>
                  <a:srgbClr val="222222"/>
                </a:solidFill>
                <a:latin typeface="Aptos" pitchFamily="34" charset="0"/>
                <a:ea typeface="Aptos" pitchFamily="34" charset="-122"/>
                <a:cs typeface="Aptos" pitchFamily="34" charset="-120"/>
              </a:rPr>
              <a:t>Question claire à l’IA</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Je suis étudiant/entrepreneur à Farafangana...</a:t>
            </a:r>
            <a:endParaRPr lang="en-US" sz="1120" dirty="0"/>
          </a:p>
        </p:txBody>
      </p:sp>
      <p:sp>
        <p:nvSpPr>
          <p:cNvPr id="13" name="Shape 11"/>
          <p:cNvSpPr/>
          <p:nvPr/>
        </p:nvSpPr>
        <p:spPr>
          <a:xfrm>
            <a:off x="3246120" y="1783080"/>
            <a:ext cx="1033272" cy="0"/>
          </a:xfrm>
          <a:prstGeom prst="line">
            <a:avLst/>
          </a:prstGeom>
          <a:noFill/>
          <a:ln w="25400">
            <a:solidFill>
              <a:srgbClr val="B4C6E7"/>
            </a:solidFill>
            <a:prstDash val="solid"/>
            <a:tailEnd type="triangle"/>
          </a:ln>
        </p:spPr>
      </p:sp>
      <p:sp>
        <p:nvSpPr>
          <p:cNvPr id="14" name="Shape 12"/>
          <p:cNvSpPr/>
          <p:nvPr/>
        </p:nvSpPr>
        <p:spPr>
          <a:xfrm>
            <a:off x="5184648" y="1325880"/>
            <a:ext cx="914400" cy="914400"/>
          </a:xfrm>
          <a:prstGeom prst="ellipse">
            <a:avLst/>
          </a:prstGeom>
          <a:solidFill>
            <a:srgbClr val="548235"/>
          </a:solidFill>
          <a:ln w="12700">
            <a:solidFill>
              <a:srgbClr val="548235"/>
            </a:solidFill>
            <a:prstDash val="solid"/>
          </a:ln>
        </p:spPr>
      </p:sp>
      <p:sp>
        <p:nvSpPr>
          <p:cNvPr id="15" name="Text 13"/>
          <p:cNvSpPr/>
          <p:nvPr/>
        </p:nvSpPr>
        <p:spPr>
          <a:xfrm>
            <a:off x="5184648" y="1536192"/>
            <a:ext cx="914400" cy="292608"/>
          </a:xfrm>
          <a:prstGeom prst="rect">
            <a:avLst/>
          </a:prstGeom>
          <a:noFill/>
          <a:ln/>
        </p:spPr>
        <p:txBody>
          <a:bodyPr wrap="square" lIns="0" tIns="0" rIns="0" bIns="0" rtlCol="0" anchor="ctr"/>
          <a:lstStyle/>
          <a:p>
            <a:pPr algn="ctr" indent="0" marL="0">
              <a:buNone/>
            </a:pPr>
            <a:r>
              <a:rPr lang="en-US" sz="2200" b="1" dirty="0">
                <a:solidFill>
                  <a:srgbClr val="FFFFFF"/>
                </a:solidFill>
                <a:latin typeface="Aptos Display" pitchFamily="34" charset="0"/>
                <a:ea typeface="Aptos Display" pitchFamily="34" charset="-122"/>
                <a:cs typeface="Aptos Display" pitchFamily="34" charset="-120"/>
              </a:rPr>
              <a:t>2</a:t>
            </a:r>
            <a:endParaRPr lang="en-US" sz="2200" dirty="0"/>
          </a:p>
        </p:txBody>
      </p:sp>
      <p:sp>
        <p:nvSpPr>
          <p:cNvPr id="16" name="Shape 14"/>
          <p:cNvSpPr/>
          <p:nvPr/>
        </p:nvSpPr>
        <p:spPr>
          <a:xfrm>
            <a:off x="4526280" y="2606040"/>
            <a:ext cx="2240280" cy="1600200"/>
          </a:xfrm>
          <a:prstGeom prst="roundRect">
            <a:avLst>
              <a:gd name="adj" fmla="val 4571"/>
            </a:avLst>
          </a:prstGeom>
          <a:solidFill>
            <a:srgbClr val="E2F0D9"/>
          </a:solidFill>
          <a:ln w="12700">
            <a:solidFill>
              <a:srgbClr val="D7E3EE"/>
            </a:solidFill>
            <a:prstDash val="solid"/>
          </a:ln>
        </p:spPr>
      </p:sp>
      <p:sp>
        <p:nvSpPr>
          <p:cNvPr id="17" name="Text 15"/>
          <p:cNvSpPr/>
          <p:nvPr/>
        </p:nvSpPr>
        <p:spPr>
          <a:xfrm>
            <a:off x="4727448" y="2761488"/>
            <a:ext cx="18379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Comparer</a:t>
            </a:r>
            <a:endParaRPr lang="en-US" sz="1450" dirty="0"/>
          </a:p>
        </p:txBody>
      </p:sp>
      <p:sp>
        <p:nvSpPr>
          <p:cNvPr id="18" name="Text 16"/>
          <p:cNvSpPr/>
          <p:nvPr/>
        </p:nvSpPr>
        <p:spPr>
          <a:xfrm>
            <a:off x="4754880" y="3136392"/>
            <a:ext cx="1783080" cy="960120"/>
          </a:xfrm>
          <a:prstGeom prst="rect">
            <a:avLst/>
          </a:prstGeom>
          <a:noFill/>
          <a:ln/>
        </p:spPr>
        <p:txBody>
          <a:bodyPr wrap="square" lIns="508" tIns="508" rIns="508" bIns="508" rtlCol="0" anchor="t">
            <a:normAutofit/>
          </a:bodyPr>
          <a:lstStyle/>
          <a:p>
            <a:pPr marL="152400" indent="-152400">
              <a:buSzPct val="100000"/>
              <a:buChar char="•"/>
            </a:pPr>
            <a:r>
              <a:rPr lang="en-US" sz="1120" dirty="0">
                <a:solidFill>
                  <a:srgbClr val="222222"/>
                </a:solidFill>
                <a:latin typeface="Aptos" pitchFamily="34" charset="0"/>
                <a:ea typeface="Aptos" pitchFamily="34" charset="-122"/>
                <a:cs typeface="Aptos" pitchFamily="34" charset="-120"/>
              </a:rPr>
              <a:t>Ouvrir plusieurs sources</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Sites officiels, documents, contacts</a:t>
            </a:r>
            <a:endParaRPr lang="en-US" sz="1120" dirty="0"/>
          </a:p>
        </p:txBody>
      </p:sp>
      <p:sp>
        <p:nvSpPr>
          <p:cNvPr id="19" name="Shape 17"/>
          <p:cNvSpPr/>
          <p:nvPr/>
        </p:nvSpPr>
        <p:spPr>
          <a:xfrm>
            <a:off x="6766560" y="1783080"/>
            <a:ext cx="1033272" cy="0"/>
          </a:xfrm>
          <a:prstGeom prst="line">
            <a:avLst/>
          </a:prstGeom>
          <a:noFill/>
          <a:ln w="25400">
            <a:solidFill>
              <a:srgbClr val="B4C6E7"/>
            </a:solidFill>
            <a:prstDash val="solid"/>
            <a:tailEnd type="triangle"/>
          </a:ln>
        </p:spPr>
      </p:sp>
      <p:sp>
        <p:nvSpPr>
          <p:cNvPr id="20" name="Shape 18"/>
          <p:cNvSpPr/>
          <p:nvPr/>
        </p:nvSpPr>
        <p:spPr>
          <a:xfrm>
            <a:off x="8705088" y="1325880"/>
            <a:ext cx="914400" cy="914400"/>
          </a:xfrm>
          <a:prstGeom prst="ellipse">
            <a:avLst/>
          </a:prstGeom>
          <a:solidFill>
            <a:srgbClr val="C65911"/>
          </a:solidFill>
          <a:ln w="12700">
            <a:solidFill>
              <a:srgbClr val="C65911"/>
            </a:solidFill>
            <a:prstDash val="solid"/>
          </a:ln>
        </p:spPr>
      </p:sp>
      <p:sp>
        <p:nvSpPr>
          <p:cNvPr id="21" name="Text 19"/>
          <p:cNvSpPr/>
          <p:nvPr/>
        </p:nvSpPr>
        <p:spPr>
          <a:xfrm>
            <a:off x="8705088" y="1536192"/>
            <a:ext cx="914400" cy="292608"/>
          </a:xfrm>
          <a:prstGeom prst="rect">
            <a:avLst/>
          </a:prstGeom>
          <a:noFill/>
          <a:ln/>
        </p:spPr>
        <p:txBody>
          <a:bodyPr wrap="square" lIns="0" tIns="0" rIns="0" bIns="0" rtlCol="0" anchor="ctr"/>
          <a:lstStyle/>
          <a:p>
            <a:pPr algn="ctr" indent="0" marL="0">
              <a:buNone/>
            </a:pPr>
            <a:r>
              <a:rPr lang="en-US" sz="2200" b="1" dirty="0">
                <a:solidFill>
                  <a:srgbClr val="FFFFFF"/>
                </a:solidFill>
                <a:latin typeface="Aptos Display" pitchFamily="34" charset="0"/>
                <a:ea typeface="Aptos Display" pitchFamily="34" charset="-122"/>
                <a:cs typeface="Aptos Display" pitchFamily="34" charset="-120"/>
              </a:rPr>
              <a:t>3</a:t>
            </a:r>
            <a:endParaRPr lang="en-US" sz="2200" dirty="0"/>
          </a:p>
        </p:txBody>
      </p:sp>
      <p:sp>
        <p:nvSpPr>
          <p:cNvPr id="22" name="Shape 20"/>
          <p:cNvSpPr/>
          <p:nvPr/>
        </p:nvSpPr>
        <p:spPr>
          <a:xfrm>
            <a:off x="8046720" y="2606040"/>
            <a:ext cx="2240280" cy="1600200"/>
          </a:xfrm>
          <a:prstGeom prst="roundRect">
            <a:avLst>
              <a:gd name="adj" fmla="val 4571"/>
            </a:avLst>
          </a:prstGeom>
          <a:solidFill>
            <a:srgbClr val="FCE4D6"/>
          </a:solidFill>
          <a:ln w="12700">
            <a:solidFill>
              <a:srgbClr val="D7E3EE"/>
            </a:solidFill>
            <a:prstDash val="solid"/>
          </a:ln>
        </p:spPr>
      </p:sp>
      <p:sp>
        <p:nvSpPr>
          <p:cNvPr id="23" name="Text 21"/>
          <p:cNvSpPr/>
          <p:nvPr/>
        </p:nvSpPr>
        <p:spPr>
          <a:xfrm>
            <a:off x="8247888" y="2761488"/>
            <a:ext cx="183794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Vérifier</a:t>
            </a:r>
            <a:endParaRPr lang="en-US" sz="1450" dirty="0"/>
          </a:p>
        </p:txBody>
      </p:sp>
      <p:sp>
        <p:nvSpPr>
          <p:cNvPr id="24" name="Text 22"/>
          <p:cNvSpPr/>
          <p:nvPr/>
        </p:nvSpPr>
        <p:spPr>
          <a:xfrm>
            <a:off x="8275320" y="3136392"/>
            <a:ext cx="1783080" cy="960120"/>
          </a:xfrm>
          <a:prstGeom prst="rect">
            <a:avLst/>
          </a:prstGeom>
          <a:noFill/>
          <a:ln/>
        </p:spPr>
        <p:txBody>
          <a:bodyPr wrap="square" lIns="508" tIns="508" rIns="508" bIns="508" rtlCol="0" anchor="t">
            <a:normAutofit/>
          </a:bodyPr>
          <a:lstStyle/>
          <a:p>
            <a:pPr marL="152400" indent="-152400">
              <a:buSzPct val="100000"/>
              <a:buChar char="•"/>
            </a:pPr>
            <a:r>
              <a:rPr lang="en-US" sz="1120" dirty="0">
                <a:solidFill>
                  <a:srgbClr val="222222"/>
                </a:solidFill>
                <a:latin typeface="Aptos" pitchFamily="34" charset="0"/>
                <a:ea typeface="Aptos" pitchFamily="34" charset="-122"/>
                <a:cs typeface="Aptos" pitchFamily="34" charset="-120"/>
              </a:rPr>
              <a:t>Contrôler les données</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Date, prix, conditions, noms, lieu</a:t>
            </a:r>
            <a:endParaRPr lang="en-US" sz="1120" dirty="0"/>
          </a:p>
        </p:txBody>
      </p:sp>
      <p:sp>
        <p:nvSpPr>
          <p:cNvPr id="25" name="Shape 23"/>
          <p:cNvSpPr/>
          <p:nvPr/>
        </p:nvSpPr>
        <p:spPr>
          <a:xfrm>
            <a:off x="841248" y="4846320"/>
            <a:ext cx="10515600" cy="822960"/>
          </a:xfrm>
          <a:prstGeom prst="roundRect">
            <a:avLst>
              <a:gd name="adj" fmla="val 8889"/>
            </a:avLst>
          </a:prstGeom>
          <a:solidFill>
            <a:srgbClr val="F8FBFD"/>
          </a:solidFill>
          <a:ln w="12700">
            <a:solidFill>
              <a:srgbClr val="D7E3EE"/>
            </a:solidFill>
            <a:prstDash val="solid"/>
          </a:ln>
        </p:spPr>
      </p:sp>
      <p:sp>
        <p:nvSpPr>
          <p:cNvPr id="26" name="Text 24"/>
          <p:cNvSpPr/>
          <p:nvPr/>
        </p:nvSpPr>
        <p:spPr>
          <a:xfrm>
            <a:off x="1051560" y="5074920"/>
            <a:ext cx="10058400" cy="228600"/>
          </a:xfrm>
          <a:prstGeom prst="rect">
            <a:avLst/>
          </a:prstGeom>
          <a:noFill/>
          <a:ln/>
        </p:spPr>
        <p:txBody>
          <a:bodyPr wrap="square" lIns="0" tIns="0" rIns="0" bIns="0" rtlCol="0" anchor="ctr">
            <a:normAutofit/>
          </a:bodyPr>
          <a:lstStyle/>
          <a:p>
            <a:pPr algn="ctr" indent="0" marL="0">
              <a:buNone/>
            </a:pPr>
            <a:r>
              <a:rPr lang="en-US" sz="1300" b="1" dirty="0">
                <a:solidFill>
                  <a:srgbClr val="0F6B78"/>
                </a:solidFill>
                <a:latin typeface="Aptos" pitchFamily="34" charset="0"/>
                <a:ea typeface="Aptos" pitchFamily="34" charset="-122"/>
                <a:cs typeface="Aptos" pitchFamily="34" charset="-120"/>
              </a:rPr>
              <a:t>Demande utile : « Propose-moi 5 compétences numériques à apprendre avec un téléphone, puis à approfondir sur ordinateur. »</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Assistant IA dans le navigateur</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Résumer une page, extraire les conditions, poser une question</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15</a:t>
            </a:r>
            <a:endParaRPr lang="en-US" sz="800" dirty="0"/>
          </a:p>
        </p:txBody>
      </p:sp>
      <p:pic>
        <p:nvPicPr>
          <p:cNvPr id="8" name="Image 0" descr="/mnt/data/wide_clean_vector_illustration_ui_concept_scene_batch_2.png">    </p:cNvPr>
          <p:cNvPicPr>
            <a:picLocks noChangeAspect="1"/>
          </p:cNvPicPr>
          <p:nvPr/>
        </p:nvPicPr>
        <p:blipFill>
          <a:blip r:embed="rId1"/>
          <a:srcRect l="20000" r="29043" t="5000" b="13000"/>
          <a:stretch/>
        </p:blipFill>
        <p:spPr>
          <a:xfrm>
            <a:off x="640080" y="1188720"/>
            <a:ext cx="4846320" cy="4389120"/>
          </a:xfrm>
          <a:prstGeom prst="rect">
            <a:avLst/>
          </a:prstGeom>
        </p:spPr>
      </p:pic>
      <p:sp>
        <p:nvSpPr>
          <p:cNvPr id="9" name="Shape 6"/>
          <p:cNvSpPr/>
          <p:nvPr/>
        </p:nvSpPr>
        <p:spPr>
          <a:xfrm>
            <a:off x="5897880" y="1234440"/>
            <a:ext cx="5440680" cy="841248"/>
          </a:xfrm>
          <a:prstGeom prst="roundRect">
            <a:avLst>
              <a:gd name="adj" fmla="val 8696"/>
            </a:avLst>
          </a:prstGeom>
          <a:solidFill>
            <a:srgbClr val="EEF5FB"/>
          </a:solidFill>
          <a:ln w="12700">
            <a:solidFill>
              <a:srgbClr val="D7E3EE"/>
            </a:solidFill>
            <a:prstDash val="solid"/>
          </a:ln>
        </p:spPr>
      </p:sp>
      <p:sp>
        <p:nvSpPr>
          <p:cNvPr id="10" name="Text 7"/>
          <p:cNvSpPr/>
          <p:nvPr/>
        </p:nvSpPr>
        <p:spPr>
          <a:xfrm>
            <a:off x="6099048" y="138988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Ce que l’assistant peut faire</a:t>
            </a:r>
            <a:endParaRPr lang="en-US" sz="1450" dirty="0"/>
          </a:p>
        </p:txBody>
      </p:sp>
      <p:sp>
        <p:nvSpPr>
          <p:cNvPr id="11" name="Text 8"/>
          <p:cNvSpPr/>
          <p:nvPr/>
        </p:nvSpPr>
        <p:spPr>
          <a:xfrm>
            <a:off x="6126480" y="1764792"/>
            <a:ext cx="4983480" cy="201168"/>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Résumer une page longue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Expliquer un terme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Comparer des onglets</a:t>
            </a:r>
            <a:endParaRPr lang="en-US" sz="1150" dirty="0"/>
          </a:p>
        </p:txBody>
      </p:sp>
      <p:sp>
        <p:nvSpPr>
          <p:cNvPr id="12" name="Shape 9"/>
          <p:cNvSpPr/>
          <p:nvPr/>
        </p:nvSpPr>
        <p:spPr>
          <a:xfrm>
            <a:off x="5897880" y="2468880"/>
            <a:ext cx="5440680" cy="841248"/>
          </a:xfrm>
          <a:prstGeom prst="roundRect">
            <a:avLst>
              <a:gd name="adj" fmla="val 8696"/>
            </a:avLst>
          </a:prstGeom>
          <a:solidFill>
            <a:srgbClr val="E2F0D9"/>
          </a:solidFill>
          <a:ln w="12700">
            <a:solidFill>
              <a:srgbClr val="D7E3EE"/>
            </a:solidFill>
            <a:prstDash val="solid"/>
          </a:ln>
        </p:spPr>
      </p:sp>
      <p:sp>
        <p:nvSpPr>
          <p:cNvPr id="13" name="Text 10"/>
          <p:cNvSpPr/>
          <p:nvPr/>
        </p:nvSpPr>
        <p:spPr>
          <a:xfrm>
            <a:off x="6099048" y="262432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Demande de démonstration</a:t>
            </a:r>
            <a:endParaRPr lang="en-US" sz="1450" dirty="0"/>
          </a:p>
        </p:txBody>
      </p:sp>
      <p:sp>
        <p:nvSpPr>
          <p:cNvPr id="14" name="Text 11"/>
          <p:cNvSpPr/>
          <p:nvPr/>
        </p:nvSpPr>
        <p:spPr>
          <a:xfrm>
            <a:off x="6126480" y="3035808"/>
            <a:ext cx="4983480" cy="182880"/>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Résume cette page en 5 points : objectif, public, date limite, coût et pièces demandées.</a:t>
            </a:r>
            <a:endParaRPr lang="en-US" sz="1150" dirty="0"/>
          </a:p>
        </p:txBody>
      </p:sp>
      <p:sp>
        <p:nvSpPr>
          <p:cNvPr id="15" name="Shape 12"/>
          <p:cNvSpPr/>
          <p:nvPr/>
        </p:nvSpPr>
        <p:spPr>
          <a:xfrm>
            <a:off x="5897880" y="3703320"/>
            <a:ext cx="5440680" cy="841248"/>
          </a:xfrm>
          <a:prstGeom prst="roundRect">
            <a:avLst>
              <a:gd name="adj" fmla="val 8696"/>
            </a:avLst>
          </a:prstGeom>
          <a:solidFill>
            <a:srgbClr val="FCE4D6"/>
          </a:solidFill>
          <a:ln w="12700">
            <a:solidFill>
              <a:srgbClr val="D7E3EE"/>
            </a:solidFill>
            <a:prstDash val="solid"/>
          </a:ln>
        </p:spPr>
      </p:sp>
      <p:sp>
        <p:nvSpPr>
          <p:cNvPr id="16" name="Text 13"/>
          <p:cNvSpPr/>
          <p:nvPr/>
        </p:nvSpPr>
        <p:spPr>
          <a:xfrm>
            <a:off x="6099048" y="3858768"/>
            <a:ext cx="503834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Limite importante</a:t>
            </a:r>
            <a:endParaRPr lang="en-US" sz="1450" dirty="0"/>
          </a:p>
        </p:txBody>
      </p:sp>
      <p:sp>
        <p:nvSpPr>
          <p:cNvPr id="17" name="Text 14"/>
          <p:cNvSpPr/>
          <p:nvPr/>
        </p:nvSpPr>
        <p:spPr>
          <a:xfrm>
            <a:off x="6126480" y="4270248"/>
            <a:ext cx="4983480" cy="182880"/>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La fonction peut dépendre du téléphone, de la langue, du compte et de la disponibilité géographique.</a:t>
            </a:r>
            <a:endParaRPr lang="en-US" sz="1150" dirty="0"/>
          </a:p>
        </p:txBody>
      </p:sp>
      <p:sp>
        <p:nvSpPr>
          <p:cNvPr id="18" name="Shape 15"/>
          <p:cNvSpPr/>
          <p:nvPr/>
        </p:nvSpPr>
        <p:spPr>
          <a:xfrm>
            <a:off x="5897880" y="4937760"/>
            <a:ext cx="5440680" cy="658368"/>
          </a:xfrm>
          <a:prstGeom prst="roundRect">
            <a:avLst>
              <a:gd name="adj" fmla="val 11111"/>
            </a:avLst>
          </a:prstGeom>
          <a:solidFill>
            <a:srgbClr val="F4CCCC"/>
          </a:solidFill>
          <a:ln w="12700">
            <a:solidFill>
              <a:srgbClr val="D7E3EE"/>
            </a:solidFill>
            <a:prstDash val="solid"/>
          </a:ln>
        </p:spPr>
      </p:sp>
      <p:sp>
        <p:nvSpPr>
          <p:cNvPr id="19" name="Text 16"/>
          <p:cNvSpPr/>
          <p:nvPr/>
        </p:nvSpPr>
        <p:spPr>
          <a:xfrm>
            <a:off x="6099048" y="5093208"/>
            <a:ext cx="503834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Protection</a:t>
            </a:r>
            <a:endParaRPr lang="en-US" sz="1450" dirty="0"/>
          </a:p>
        </p:txBody>
      </p:sp>
      <p:sp>
        <p:nvSpPr>
          <p:cNvPr id="20" name="Text 17"/>
          <p:cNvSpPr/>
          <p:nvPr/>
        </p:nvSpPr>
        <p:spPr>
          <a:xfrm>
            <a:off x="6126480" y="5504688"/>
            <a:ext cx="4983480" cy="0"/>
          </a:xfrm>
          <a:prstGeom prst="rect">
            <a:avLst/>
          </a:prstGeom>
          <a:noFill/>
          <a:ln/>
        </p:spPr>
        <p:txBody>
          <a:bodyPr wrap="square" lIns="0" tIns="0" rIns="0" bIns="0" rtlCol="0" anchor="t">
            <a:normAutofit/>
          </a:bodyPr>
          <a:lstStyle/>
          <a:p>
            <a:pPr indent="0" marL="0">
              <a:buNone/>
            </a:pPr>
            <a:r>
              <a:rPr lang="en-US" sz="1120" dirty="0">
                <a:solidFill>
                  <a:srgbClr val="222222"/>
                </a:solidFill>
                <a:latin typeface="Aptos" pitchFamily="34" charset="0"/>
                <a:ea typeface="Aptos" pitchFamily="34" charset="-122"/>
                <a:cs typeface="Aptos" pitchFamily="34" charset="-120"/>
              </a:rPr>
              <a:t>Ne jamais partager documents confidentiels, mots de passe ou données clients.</a:t>
            </a:r>
            <a:endParaRPr lang="en-US" sz="112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Google Alerts : organiser sa veille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Recevoir les nouvelles opportunités dans sa boîte e-mail</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16</a:t>
            </a:r>
            <a:endParaRPr lang="en-US" sz="800" dirty="0"/>
          </a:p>
        </p:txBody>
      </p:sp>
      <p:sp>
        <p:nvSpPr>
          <p:cNvPr id="8" name="Shape 6"/>
          <p:cNvSpPr/>
          <p:nvPr/>
        </p:nvSpPr>
        <p:spPr>
          <a:xfrm>
            <a:off x="5532120" y="1261872"/>
            <a:ext cx="1005840" cy="1005840"/>
          </a:xfrm>
          <a:prstGeom prst="ellipse">
            <a:avLst/>
          </a:prstGeom>
          <a:solidFill>
            <a:srgbClr val="FCE4D6"/>
          </a:solidFill>
          <a:ln w="25400">
            <a:solidFill>
              <a:srgbClr val="C65911"/>
            </a:solidFill>
            <a:prstDash val="solid"/>
          </a:ln>
        </p:spPr>
      </p:sp>
      <p:sp>
        <p:nvSpPr>
          <p:cNvPr id="9" name="Text 7"/>
          <p:cNvSpPr/>
          <p:nvPr/>
        </p:nvSpPr>
        <p:spPr>
          <a:xfrm>
            <a:off x="5669280" y="1463040"/>
            <a:ext cx="731520" cy="457200"/>
          </a:xfrm>
          <a:prstGeom prst="rect">
            <a:avLst/>
          </a:prstGeom>
          <a:noFill/>
          <a:ln/>
        </p:spPr>
        <p:txBody>
          <a:bodyPr wrap="square" lIns="0" tIns="0" rIns="0" bIns="0" rtlCol="0" anchor="ctr"/>
          <a:lstStyle/>
          <a:p>
            <a:pPr algn="ctr" indent="0" marL="0">
              <a:buNone/>
            </a:pPr>
            <a:r>
              <a:rPr lang="en-US" sz="2300" dirty="0">
                <a:solidFill>
                  <a:srgbClr val="000000"/>
                </a:solidFill>
                <a:latin typeface="Segoe UI Emoji" pitchFamily="34" charset="0"/>
                <a:ea typeface="Segoe UI Emoji" pitchFamily="34" charset="-122"/>
                <a:cs typeface="Segoe UI Emoji" pitchFamily="34" charset="-120"/>
              </a:rPr>
              <a:t>🔔</a:t>
            </a:r>
            <a:endParaRPr lang="en-US" sz="2300" dirty="0"/>
          </a:p>
        </p:txBody>
      </p:sp>
      <p:sp>
        <p:nvSpPr>
          <p:cNvPr id="10" name="Shape 8"/>
          <p:cNvSpPr/>
          <p:nvPr/>
        </p:nvSpPr>
        <p:spPr>
          <a:xfrm>
            <a:off x="731520" y="2450592"/>
            <a:ext cx="4983480" cy="960120"/>
          </a:xfrm>
          <a:prstGeom prst="roundRect">
            <a:avLst>
              <a:gd name="adj" fmla="val 7619"/>
            </a:avLst>
          </a:prstGeom>
          <a:solidFill>
            <a:srgbClr val="EEF5FB"/>
          </a:solidFill>
          <a:ln w="12700">
            <a:solidFill>
              <a:srgbClr val="D7E3EE"/>
            </a:solidFill>
            <a:prstDash val="solid"/>
          </a:ln>
        </p:spPr>
      </p:sp>
      <p:sp>
        <p:nvSpPr>
          <p:cNvPr id="11" name="Text 9"/>
          <p:cNvSpPr/>
          <p:nvPr/>
        </p:nvSpPr>
        <p:spPr>
          <a:xfrm>
            <a:off x="932688" y="2606040"/>
            <a:ext cx="45811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Alertes étudiants</a:t>
            </a:r>
            <a:endParaRPr lang="en-US" sz="1450" dirty="0"/>
          </a:p>
        </p:txBody>
      </p:sp>
      <p:sp>
        <p:nvSpPr>
          <p:cNvPr id="12" name="Text 10"/>
          <p:cNvSpPr/>
          <p:nvPr/>
        </p:nvSpPr>
        <p:spPr>
          <a:xfrm>
            <a:off x="960120" y="2980944"/>
            <a:ext cx="4526280" cy="32004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"stage" Farafangana</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"bourse d’études" Madagascar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"formation numérique" gratuite</a:t>
            </a:r>
            <a:endParaRPr lang="en-US" sz="1150" dirty="0"/>
          </a:p>
        </p:txBody>
      </p:sp>
      <p:sp>
        <p:nvSpPr>
          <p:cNvPr id="13" name="Shape 11"/>
          <p:cNvSpPr/>
          <p:nvPr/>
        </p:nvSpPr>
        <p:spPr>
          <a:xfrm>
            <a:off x="6446520" y="2450592"/>
            <a:ext cx="4983480" cy="960120"/>
          </a:xfrm>
          <a:prstGeom prst="roundRect">
            <a:avLst>
              <a:gd name="adj" fmla="val 7619"/>
            </a:avLst>
          </a:prstGeom>
          <a:solidFill>
            <a:srgbClr val="E2F0D9"/>
          </a:solidFill>
          <a:ln w="12700">
            <a:solidFill>
              <a:srgbClr val="D7E3EE"/>
            </a:solidFill>
            <a:prstDash val="solid"/>
          </a:ln>
        </p:spPr>
      </p:sp>
      <p:sp>
        <p:nvSpPr>
          <p:cNvPr id="14" name="Text 12"/>
          <p:cNvSpPr/>
          <p:nvPr/>
        </p:nvSpPr>
        <p:spPr>
          <a:xfrm>
            <a:off x="6647688" y="2606040"/>
            <a:ext cx="45811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Alertes entrepreneurs</a:t>
            </a:r>
            <a:endParaRPr lang="en-US" sz="1450" dirty="0"/>
          </a:p>
        </p:txBody>
      </p:sp>
      <p:sp>
        <p:nvSpPr>
          <p:cNvPr id="15" name="Text 13"/>
          <p:cNvSpPr/>
          <p:nvPr/>
        </p:nvSpPr>
        <p:spPr>
          <a:xfrm>
            <a:off x="6675120" y="2980944"/>
            <a:ext cx="4526280" cy="32004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"appel à projets" entrepreneurs Madagascar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"financement PME" Madagascar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"formation agribusiness" Madagascar</a:t>
            </a:r>
            <a:endParaRPr lang="en-US" sz="1150" dirty="0"/>
          </a:p>
        </p:txBody>
      </p:sp>
      <p:sp>
        <p:nvSpPr>
          <p:cNvPr id="16" name="Shape 14"/>
          <p:cNvSpPr/>
          <p:nvPr/>
        </p:nvSpPr>
        <p:spPr>
          <a:xfrm>
            <a:off x="1828800" y="4160520"/>
            <a:ext cx="8503920" cy="960120"/>
          </a:xfrm>
          <a:prstGeom prst="roundRect">
            <a:avLst>
              <a:gd name="adj" fmla="val 7619"/>
            </a:avLst>
          </a:prstGeom>
          <a:solidFill>
            <a:srgbClr val="F8FBFD"/>
          </a:solidFill>
          <a:ln w="12700">
            <a:solidFill>
              <a:srgbClr val="D7E3EE"/>
            </a:solidFill>
            <a:prstDash val="solid"/>
          </a:ln>
        </p:spPr>
      </p:sp>
      <p:sp>
        <p:nvSpPr>
          <p:cNvPr id="17" name="Text 15"/>
          <p:cNvSpPr/>
          <p:nvPr/>
        </p:nvSpPr>
        <p:spPr>
          <a:xfrm>
            <a:off x="2029968" y="4315968"/>
            <a:ext cx="8101584"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Procédure</a:t>
            </a:r>
            <a:endParaRPr lang="en-US" sz="1450" dirty="0"/>
          </a:p>
        </p:txBody>
      </p:sp>
      <p:sp>
        <p:nvSpPr>
          <p:cNvPr id="18" name="Text 16"/>
          <p:cNvSpPr/>
          <p:nvPr/>
        </p:nvSpPr>
        <p:spPr>
          <a:xfrm>
            <a:off x="2057400" y="4727448"/>
            <a:ext cx="8046720" cy="301752"/>
          </a:xfrm>
          <a:prstGeom prst="rect">
            <a:avLst/>
          </a:prstGeom>
          <a:noFill/>
          <a:ln/>
        </p:spPr>
        <p:txBody>
          <a:bodyPr wrap="square" lIns="0" tIns="0" rIns="0" bIns="0" rtlCol="0" anchor="t">
            <a:normAutofit/>
          </a:bodyPr>
          <a:lstStyle/>
          <a:p>
            <a:pPr indent="0" marL="0">
              <a:buNone/>
            </a:pPr>
            <a:r>
              <a:rPr lang="en-US" sz="1400" dirty="0">
                <a:solidFill>
                  <a:srgbClr val="222222"/>
                </a:solidFill>
                <a:latin typeface="Aptos" pitchFamily="34" charset="0"/>
                <a:ea typeface="Aptos" pitchFamily="34" charset="-122"/>
                <a:cs typeface="Aptos" pitchFamily="34" charset="-120"/>
              </a:rPr>
              <a:t>Compte Google → Google Alerts → sujet → options → fréquence → créer l’alerte → ajuster si trop de résultats.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Exercice Bloc 1</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Trouver une information utile et la vérifier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17</a:t>
            </a:r>
            <a:endParaRPr lang="en-US" sz="800" dirty="0"/>
          </a:p>
        </p:txBody>
      </p:sp>
      <p:sp>
        <p:nvSpPr>
          <p:cNvPr id="8" name="Shape 6"/>
          <p:cNvSpPr/>
          <p:nvPr/>
        </p:nvSpPr>
        <p:spPr>
          <a:xfrm>
            <a:off x="640080" y="1234440"/>
            <a:ext cx="3474720" cy="2148840"/>
          </a:xfrm>
          <a:prstGeom prst="roundRect">
            <a:avLst>
              <a:gd name="adj" fmla="val 3404"/>
            </a:avLst>
          </a:prstGeom>
          <a:solidFill>
            <a:srgbClr val="EEF5FB"/>
          </a:solidFill>
          <a:ln w="12700">
            <a:solidFill>
              <a:srgbClr val="D7E3EE"/>
            </a:solidFill>
            <a:prstDash val="solid"/>
          </a:ln>
        </p:spPr>
      </p:sp>
      <p:sp>
        <p:nvSpPr>
          <p:cNvPr id="9" name="Text 7"/>
          <p:cNvSpPr/>
          <p:nvPr/>
        </p:nvSpPr>
        <p:spPr>
          <a:xfrm>
            <a:off x="79552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298448" y="1389888"/>
            <a:ext cx="267004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Étudiant</a:t>
            </a:r>
            <a:endParaRPr lang="en-US" sz="1450" dirty="0"/>
          </a:p>
        </p:txBody>
      </p:sp>
      <p:sp>
        <p:nvSpPr>
          <p:cNvPr id="11" name="Text 9"/>
          <p:cNvSpPr/>
          <p:nvPr/>
        </p:nvSpPr>
        <p:spPr>
          <a:xfrm>
            <a:off x="868680" y="1801368"/>
            <a:ext cx="3017520" cy="1490472"/>
          </a:xfrm>
          <a:prstGeom prst="rect">
            <a:avLst/>
          </a:prstGeom>
          <a:noFill/>
          <a:ln/>
        </p:spPr>
        <p:txBody>
          <a:bodyPr wrap="square" lIns="0" tIns="0" rIns="0" bIns="0" rtlCol="0" anchor="t">
            <a:normAutofit/>
          </a:bodyPr>
          <a:lstStyle/>
          <a:p>
            <a:pPr indent="0" marL="0">
              <a:buNone/>
            </a:pPr>
            <a:r>
              <a:rPr lang="en-US" sz="1500" dirty="0">
                <a:solidFill>
                  <a:srgbClr val="222222"/>
                </a:solidFill>
                <a:latin typeface="Aptos" pitchFamily="34" charset="0"/>
                <a:ea typeface="Aptos" pitchFamily="34" charset="-122"/>
                <a:cs typeface="Aptos" pitchFamily="34" charset="-120"/>
              </a:rPr>
              <a:t>Rechercher une formation, une bourse, un stage ou une compétence à apprendre.</a:t>
            </a:r>
            <a:endParaRPr lang="en-US" sz="1500" dirty="0"/>
          </a:p>
        </p:txBody>
      </p:sp>
      <p:sp>
        <p:nvSpPr>
          <p:cNvPr id="12" name="Shape 10"/>
          <p:cNvSpPr/>
          <p:nvPr/>
        </p:nvSpPr>
        <p:spPr>
          <a:xfrm>
            <a:off x="4434840" y="1234440"/>
            <a:ext cx="3474720" cy="2148840"/>
          </a:xfrm>
          <a:prstGeom prst="roundRect">
            <a:avLst>
              <a:gd name="adj" fmla="val 3404"/>
            </a:avLst>
          </a:prstGeom>
          <a:solidFill>
            <a:srgbClr val="E2F0D9"/>
          </a:solidFill>
          <a:ln w="12700">
            <a:solidFill>
              <a:srgbClr val="D7E3EE"/>
            </a:solidFill>
            <a:prstDash val="solid"/>
          </a:ln>
        </p:spPr>
      </p:sp>
      <p:sp>
        <p:nvSpPr>
          <p:cNvPr id="13" name="Text 11"/>
          <p:cNvSpPr/>
          <p:nvPr/>
        </p:nvSpPr>
        <p:spPr>
          <a:xfrm>
            <a:off x="459028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5093208" y="1389888"/>
            <a:ext cx="267004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Entrepreneur</a:t>
            </a:r>
            <a:endParaRPr lang="en-US" sz="1450" dirty="0"/>
          </a:p>
        </p:txBody>
      </p:sp>
      <p:sp>
        <p:nvSpPr>
          <p:cNvPr id="15" name="Text 13"/>
          <p:cNvSpPr/>
          <p:nvPr/>
        </p:nvSpPr>
        <p:spPr>
          <a:xfrm>
            <a:off x="4663440" y="1801368"/>
            <a:ext cx="3017520" cy="1490472"/>
          </a:xfrm>
          <a:prstGeom prst="rect">
            <a:avLst/>
          </a:prstGeom>
          <a:noFill/>
          <a:ln/>
        </p:spPr>
        <p:txBody>
          <a:bodyPr wrap="square" lIns="0" tIns="0" rIns="0" bIns="0" rtlCol="0" anchor="t">
            <a:normAutofit/>
          </a:bodyPr>
          <a:lstStyle/>
          <a:p>
            <a:pPr indent="0" marL="0">
              <a:buNone/>
            </a:pPr>
            <a:r>
              <a:rPr lang="en-US" sz="1500" dirty="0">
                <a:solidFill>
                  <a:srgbClr val="222222"/>
                </a:solidFill>
                <a:latin typeface="Aptos" pitchFamily="34" charset="0"/>
                <a:ea typeface="Aptos" pitchFamily="34" charset="-122"/>
                <a:cs typeface="Aptos" pitchFamily="34" charset="-120"/>
              </a:rPr>
              <a:t>Rechercher un fournisseur, une méthode, un outil ou une opportunité utile à votre activité.</a:t>
            </a:r>
            <a:endParaRPr lang="en-US" sz="1500" dirty="0"/>
          </a:p>
        </p:txBody>
      </p:sp>
      <p:sp>
        <p:nvSpPr>
          <p:cNvPr id="16" name="Shape 14"/>
          <p:cNvSpPr/>
          <p:nvPr/>
        </p:nvSpPr>
        <p:spPr>
          <a:xfrm>
            <a:off x="8229600" y="1234440"/>
            <a:ext cx="3337560" cy="2148840"/>
          </a:xfrm>
          <a:prstGeom prst="roundRect">
            <a:avLst>
              <a:gd name="adj" fmla="val 3404"/>
            </a:avLst>
          </a:prstGeom>
          <a:solidFill>
            <a:srgbClr val="FCE4D6"/>
          </a:solidFill>
          <a:ln w="12700">
            <a:solidFill>
              <a:srgbClr val="D7E3EE"/>
            </a:solidFill>
            <a:prstDash val="solid"/>
          </a:ln>
        </p:spPr>
      </p:sp>
      <p:sp>
        <p:nvSpPr>
          <p:cNvPr id="17" name="Text 15"/>
          <p:cNvSpPr/>
          <p:nvPr/>
        </p:nvSpPr>
        <p:spPr>
          <a:xfrm>
            <a:off x="838504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8" name="Text 16"/>
          <p:cNvSpPr/>
          <p:nvPr/>
        </p:nvSpPr>
        <p:spPr>
          <a:xfrm>
            <a:off x="8887968" y="1389888"/>
            <a:ext cx="253288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Vérification</a:t>
            </a:r>
            <a:endParaRPr lang="en-US" sz="1450" dirty="0"/>
          </a:p>
        </p:txBody>
      </p:sp>
      <p:sp>
        <p:nvSpPr>
          <p:cNvPr id="19" name="Text 17"/>
          <p:cNvSpPr/>
          <p:nvPr/>
        </p:nvSpPr>
        <p:spPr>
          <a:xfrm>
            <a:off x="8458200" y="1801368"/>
            <a:ext cx="2880360" cy="1490472"/>
          </a:xfrm>
          <a:prstGeom prst="rect">
            <a:avLst/>
          </a:prstGeom>
          <a:noFill/>
          <a:ln/>
        </p:spPr>
        <p:txBody>
          <a:bodyPr wrap="square" lIns="0" tIns="0" rIns="0" bIns="0" rtlCol="0" anchor="t">
            <a:normAutofit/>
          </a:bodyPr>
          <a:lstStyle/>
          <a:p>
            <a:pPr indent="0" marL="0">
              <a:buNone/>
            </a:pPr>
            <a:r>
              <a:rPr lang="en-US" sz="1500" dirty="0">
                <a:solidFill>
                  <a:srgbClr val="222222"/>
                </a:solidFill>
                <a:latin typeface="Aptos" pitchFamily="34" charset="0"/>
                <a:ea typeface="Aptos" pitchFamily="34" charset="-122"/>
                <a:cs typeface="Aptos" pitchFamily="34" charset="-120"/>
              </a:rPr>
              <a:t>Répondre : qui publie ? quand ? quelle action concrète ?</a:t>
            </a:r>
            <a:endParaRPr lang="en-US" sz="1500" dirty="0"/>
          </a:p>
        </p:txBody>
      </p:sp>
      <p:sp>
        <p:nvSpPr>
          <p:cNvPr id="20" name="Shape 18"/>
          <p:cNvSpPr/>
          <p:nvPr/>
        </p:nvSpPr>
        <p:spPr>
          <a:xfrm>
            <a:off x="868680" y="4251960"/>
            <a:ext cx="10424160" cy="1051560"/>
          </a:xfrm>
          <a:prstGeom prst="roundRect">
            <a:avLst>
              <a:gd name="adj" fmla="val 6957"/>
            </a:avLst>
          </a:prstGeom>
          <a:solidFill>
            <a:srgbClr val="F8FBFD"/>
          </a:solidFill>
          <a:ln w="12700">
            <a:solidFill>
              <a:srgbClr val="D7E3EE"/>
            </a:solidFill>
            <a:prstDash val="solid"/>
          </a:ln>
        </p:spPr>
      </p:sp>
      <p:sp>
        <p:nvSpPr>
          <p:cNvPr id="21" name="Text 19"/>
          <p:cNvSpPr/>
          <p:nvPr/>
        </p:nvSpPr>
        <p:spPr>
          <a:xfrm>
            <a:off x="1143000" y="4617720"/>
            <a:ext cx="9875520" cy="274320"/>
          </a:xfrm>
          <a:prstGeom prst="rect">
            <a:avLst/>
          </a:prstGeom>
          <a:noFill/>
          <a:ln/>
        </p:spPr>
        <p:txBody>
          <a:bodyPr wrap="square" lIns="0" tIns="0" rIns="0" bIns="0" rtlCol="0" anchor="ctr">
            <a:normAutofit/>
          </a:bodyPr>
          <a:lstStyle/>
          <a:p>
            <a:pPr algn="ctr" indent="0" marL="0">
              <a:buNone/>
            </a:pPr>
            <a:r>
              <a:rPr lang="en-US" sz="1900" b="1" dirty="0">
                <a:solidFill>
                  <a:srgbClr val="17365D"/>
                </a:solidFill>
                <a:latin typeface="Aptos Display" pitchFamily="34" charset="0"/>
                <a:ea typeface="Aptos Display" pitchFamily="34" charset="-122"/>
                <a:cs typeface="Aptos Display" pitchFamily="34" charset="-120"/>
              </a:rPr>
              <a:t>Production à enregistrer : 1 lien utile + 3 réponses de vérification + 1 action à faire.</a:t>
            </a:r>
            <a:endParaRPr lang="en-US" sz="1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pic>
        <p:nvPicPr>
          <p:cNvPr id="3" name="Image 0" descr="/mnt/data/a_clean_bright_modern_digital_marketing_ecomme_batch_3.png">    </p:cNvPr>
          <p:cNvPicPr>
            <a:picLocks noChangeAspect="1"/>
          </p:cNvPicPr>
          <p:nvPr/>
        </p:nvPicPr>
        <p:blipFill>
          <a:blip r:embed="rId1"/>
          <a:srcRect l="8000" r="36245" t="0" b="0"/>
          <a:stretch/>
        </p:blipFill>
        <p:spPr>
          <a:xfrm>
            <a:off x="5394960" y="0"/>
            <a:ext cx="6793992" cy="6858000"/>
          </a:xfrm>
          <a:prstGeom prst="rect">
            <a:avLst/>
          </a:prstGeom>
        </p:spPr>
      </p:pic>
      <p:sp>
        <p:nvSpPr>
          <p:cNvPr id="4" name="Shape 1"/>
          <p:cNvSpPr/>
          <p:nvPr/>
        </p:nvSpPr>
        <p:spPr>
          <a:xfrm>
            <a:off x="0" y="0"/>
            <a:ext cx="5715000" cy="6858000"/>
          </a:xfrm>
          <a:prstGeom prst="rect">
            <a:avLst/>
          </a:prstGeom>
          <a:solidFill>
            <a:srgbClr val="548235"/>
          </a:solidFill>
          <a:ln w="12700">
            <a:solidFill>
              <a:srgbClr val="548235">
                <a:alpha val="0"/>
              </a:srgbClr>
            </a:solidFill>
            <a:prstDash val="solid"/>
          </a:ln>
        </p:spPr>
      </p:sp>
      <p:sp>
        <p:nvSpPr>
          <p:cNvPr id="5" name="Text 2"/>
          <p:cNvSpPr/>
          <p:nvPr/>
        </p:nvSpPr>
        <p:spPr>
          <a:xfrm>
            <a:off x="594360" y="1051560"/>
            <a:ext cx="1828800" cy="219456"/>
          </a:xfrm>
          <a:prstGeom prst="rect">
            <a:avLst/>
          </a:prstGeom>
          <a:noFill/>
          <a:ln/>
        </p:spPr>
        <p:txBody>
          <a:bodyPr wrap="square" lIns="0" tIns="0" rIns="0" bIns="0" rtlCol="0" anchor="ctr"/>
          <a:lstStyle/>
          <a:p>
            <a:pPr indent="0" marL="0">
              <a:buNone/>
            </a:pPr>
            <a:r>
              <a:rPr lang="en-US" sz="1000" b="1" dirty="0">
                <a:solidFill>
                  <a:srgbClr val="CFE2F3"/>
                </a:solidFill>
                <a:latin typeface="Aptos" pitchFamily="34" charset="0"/>
                <a:ea typeface="Aptos" pitchFamily="34" charset="-122"/>
                <a:cs typeface="Aptos" pitchFamily="34" charset="-120"/>
              </a:rPr>
              <a:t>BLOC 2</a:t>
            </a:r>
            <a:endParaRPr lang="en-US" sz="1000" dirty="0"/>
          </a:p>
        </p:txBody>
      </p:sp>
      <p:sp>
        <p:nvSpPr>
          <p:cNvPr id="6" name="Text 3"/>
          <p:cNvSpPr/>
          <p:nvPr/>
        </p:nvSpPr>
        <p:spPr>
          <a:xfrm>
            <a:off x="566928" y="1417320"/>
            <a:ext cx="4800600" cy="1234440"/>
          </a:xfrm>
          <a:prstGeom prst="rect">
            <a:avLst/>
          </a:prstGeom>
          <a:noFill/>
          <a:ln/>
        </p:spPr>
        <p:txBody>
          <a:bodyPr wrap="square" lIns="0" tIns="0" rIns="0" bIns="0" rtlCol="0" anchor="ctr">
            <a:normAutofit/>
          </a:bodyPr>
          <a:lstStyle/>
          <a:p>
            <a:pPr indent="0" marL="0">
              <a:buNone/>
            </a:pPr>
            <a:r>
              <a:rPr lang="en-US" sz="3200" b="1" dirty="0">
                <a:solidFill>
                  <a:srgbClr val="FFFFFF"/>
                </a:solidFill>
                <a:latin typeface="Aptos Display" pitchFamily="34" charset="0"/>
                <a:ea typeface="Aptos Display" pitchFamily="34" charset="-122"/>
                <a:cs typeface="Aptos Display" pitchFamily="34" charset="-120"/>
              </a:rPr>
              <a:t>CONSTRUIRE SA PRÉSENCE EN LIGNE</a:t>
            </a:r>
            <a:endParaRPr lang="en-US" sz="3200" dirty="0"/>
          </a:p>
        </p:txBody>
      </p:sp>
      <p:sp>
        <p:nvSpPr>
          <p:cNvPr id="7" name="Text 4"/>
          <p:cNvSpPr/>
          <p:nvPr/>
        </p:nvSpPr>
        <p:spPr>
          <a:xfrm>
            <a:off x="594360" y="2880360"/>
            <a:ext cx="4389120" cy="566928"/>
          </a:xfrm>
          <a:prstGeom prst="rect">
            <a:avLst/>
          </a:prstGeom>
          <a:noFill/>
          <a:ln/>
        </p:spPr>
        <p:txBody>
          <a:bodyPr wrap="square" lIns="0" tIns="0" rIns="0" bIns="0" rtlCol="0" anchor="ctr">
            <a:normAutofit/>
          </a:bodyPr>
          <a:lstStyle/>
          <a:p>
            <a:pPr indent="0" marL="0">
              <a:buNone/>
            </a:pPr>
            <a:r>
              <a:rPr lang="en-US" sz="1600" dirty="0">
                <a:solidFill>
                  <a:srgbClr val="FFFFFF"/>
                </a:solidFill>
                <a:latin typeface="Aptos" pitchFamily="34" charset="0"/>
                <a:ea typeface="Aptos" pitchFamily="34" charset="-122"/>
                <a:cs typeface="Aptos" pitchFamily="34" charset="-120"/>
              </a:rPr>
              <a:t>Présenter un profil, une activité, un produit ou un service</a:t>
            </a:r>
            <a:endParaRPr lang="en-US" sz="1600" dirty="0"/>
          </a:p>
        </p:txBody>
      </p:sp>
      <p:sp>
        <p:nvSpPr>
          <p:cNvPr id="8" name="Shape 5"/>
          <p:cNvSpPr/>
          <p:nvPr/>
        </p:nvSpPr>
        <p:spPr>
          <a:xfrm>
            <a:off x="594360" y="3703320"/>
            <a:ext cx="3474720" cy="0"/>
          </a:xfrm>
          <a:prstGeom prst="line">
            <a:avLst/>
          </a:prstGeom>
          <a:noFill/>
          <a:ln w="25400">
            <a:solidFill>
              <a:srgbClr val="FFFFFF">
                <a:alpha val="75000"/>
              </a:srgbClr>
            </a:solidFill>
            <a:prstDash val="solid"/>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Présence en ligne : 7 éléments</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Avant de créer des comptes, préparer une information cohérente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19</a:t>
            </a:r>
            <a:endParaRPr lang="en-US" sz="800" dirty="0"/>
          </a:p>
        </p:txBody>
      </p:sp>
      <p:sp>
        <p:nvSpPr>
          <p:cNvPr id="8" name="Shape 6"/>
          <p:cNvSpPr/>
          <p:nvPr/>
        </p:nvSpPr>
        <p:spPr>
          <a:xfrm>
            <a:off x="5321808" y="1335024"/>
            <a:ext cx="1554480" cy="438912"/>
          </a:xfrm>
          <a:prstGeom prst="roundRect">
            <a:avLst>
              <a:gd name="adj" fmla="val 10417"/>
            </a:avLst>
          </a:prstGeom>
          <a:solidFill>
            <a:srgbClr val="EEF5FB"/>
          </a:solidFill>
          <a:ln w="12700">
            <a:solidFill>
              <a:srgbClr val="1F4E78"/>
            </a:solidFill>
            <a:prstDash val="solid"/>
          </a:ln>
        </p:spPr>
      </p:sp>
      <p:sp>
        <p:nvSpPr>
          <p:cNvPr id="9" name="Text 7"/>
          <p:cNvSpPr/>
          <p:nvPr/>
        </p:nvSpPr>
        <p:spPr>
          <a:xfrm>
            <a:off x="5413248" y="1481328"/>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1F4E78"/>
                </a:solidFill>
                <a:latin typeface="Aptos" pitchFamily="34" charset="0"/>
                <a:ea typeface="Aptos" pitchFamily="34" charset="-122"/>
                <a:cs typeface="Aptos" pitchFamily="34" charset="-120"/>
              </a:rPr>
              <a:t>Nom stable</a:t>
            </a:r>
            <a:endParaRPr lang="en-US" sz="960" dirty="0"/>
          </a:p>
        </p:txBody>
      </p:sp>
      <p:sp>
        <p:nvSpPr>
          <p:cNvPr id="10" name="Shape 8"/>
          <p:cNvSpPr/>
          <p:nvPr/>
        </p:nvSpPr>
        <p:spPr>
          <a:xfrm>
            <a:off x="7466528" y="1971944"/>
            <a:ext cx="1554480" cy="438912"/>
          </a:xfrm>
          <a:prstGeom prst="roundRect">
            <a:avLst>
              <a:gd name="adj" fmla="val 10417"/>
            </a:avLst>
          </a:prstGeom>
          <a:solidFill>
            <a:srgbClr val="E2F0D9"/>
          </a:solidFill>
          <a:ln w="12700">
            <a:solidFill>
              <a:srgbClr val="548235"/>
            </a:solidFill>
            <a:prstDash val="solid"/>
          </a:ln>
        </p:spPr>
      </p:sp>
      <p:sp>
        <p:nvSpPr>
          <p:cNvPr id="11" name="Text 9"/>
          <p:cNvSpPr/>
          <p:nvPr/>
        </p:nvSpPr>
        <p:spPr>
          <a:xfrm>
            <a:off x="7557968" y="2118248"/>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548235"/>
                </a:solidFill>
                <a:latin typeface="Aptos" pitchFamily="34" charset="0"/>
                <a:ea typeface="Aptos" pitchFamily="34" charset="-122"/>
                <a:cs typeface="Aptos" pitchFamily="34" charset="-120"/>
              </a:rPr>
              <a:t>Photo/logo</a:t>
            </a:r>
            <a:endParaRPr lang="en-US" sz="960" dirty="0"/>
          </a:p>
        </p:txBody>
      </p:sp>
      <p:sp>
        <p:nvSpPr>
          <p:cNvPr id="12" name="Shape 10"/>
          <p:cNvSpPr/>
          <p:nvPr/>
        </p:nvSpPr>
        <p:spPr>
          <a:xfrm>
            <a:off x="7996230" y="3403089"/>
            <a:ext cx="1554480" cy="438912"/>
          </a:xfrm>
          <a:prstGeom prst="roundRect">
            <a:avLst>
              <a:gd name="adj" fmla="val 10417"/>
            </a:avLst>
          </a:prstGeom>
          <a:solidFill>
            <a:srgbClr val="EEF5FB"/>
          </a:solidFill>
          <a:ln w="12700">
            <a:solidFill>
              <a:srgbClr val="1F4E78"/>
            </a:solidFill>
            <a:prstDash val="solid"/>
          </a:ln>
        </p:spPr>
      </p:sp>
      <p:sp>
        <p:nvSpPr>
          <p:cNvPr id="13" name="Text 11"/>
          <p:cNvSpPr/>
          <p:nvPr/>
        </p:nvSpPr>
        <p:spPr>
          <a:xfrm>
            <a:off x="8087670" y="3549393"/>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1F4E78"/>
                </a:solidFill>
                <a:latin typeface="Aptos" pitchFamily="34" charset="0"/>
                <a:ea typeface="Aptos" pitchFamily="34" charset="-122"/>
                <a:cs typeface="Aptos" pitchFamily="34" charset="-120"/>
              </a:rPr>
              <a:t>Description</a:t>
            </a:r>
            <a:endParaRPr lang="en-US" sz="960" dirty="0"/>
          </a:p>
        </p:txBody>
      </p:sp>
      <p:sp>
        <p:nvSpPr>
          <p:cNvPr id="14" name="Shape 12"/>
          <p:cNvSpPr/>
          <p:nvPr/>
        </p:nvSpPr>
        <p:spPr>
          <a:xfrm>
            <a:off x="6512038" y="4550779"/>
            <a:ext cx="1554480" cy="438912"/>
          </a:xfrm>
          <a:prstGeom prst="roundRect">
            <a:avLst>
              <a:gd name="adj" fmla="val 10417"/>
            </a:avLst>
          </a:prstGeom>
          <a:solidFill>
            <a:srgbClr val="E2F0D9"/>
          </a:solidFill>
          <a:ln w="12700">
            <a:solidFill>
              <a:srgbClr val="548235"/>
            </a:solidFill>
            <a:prstDash val="solid"/>
          </a:ln>
        </p:spPr>
      </p:sp>
      <p:sp>
        <p:nvSpPr>
          <p:cNvPr id="15" name="Text 13"/>
          <p:cNvSpPr/>
          <p:nvPr/>
        </p:nvSpPr>
        <p:spPr>
          <a:xfrm>
            <a:off x="6603478" y="4697083"/>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548235"/>
                </a:solidFill>
                <a:latin typeface="Aptos" pitchFamily="34" charset="0"/>
                <a:ea typeface="Aptos" pitchFamily="34" charset="-122"/>
                <a:cs typeface="Aptos" pitchFamily="34" charset="-120"/>
              </a:rPr>
              <a:t>Offre claire</a:t>
            </a:r>
            <a:endParaRPr lang="en-US" sz="960" dirty="0"/>
          </a:p>
        </p:txBody>
      </p:sp>
      <p:sp>
        <p:nvSpPr>
          <p:cNvPr id="16" name="Shape 14"/>
          <p:cNvSpPr/>
          <p:nvPr/>
        </p:nvSpPr>
        <p:spPr>
          <a:xfrm>
            <a:off x="4131578" y="4550779"/>
            <a:ext cx="1554480" cy="438912"/>
          </a:xfrm>
          <a:prstGeom prst="roundRect">
            <a:avLst>
              <a:gd name="adj" fmla="val 10417"/>
            </a:avLst>
          </a:prstGeom>
          <a:solidFill>
            <a:srgbClr val="EEF5FB"/>
          </a:solidFill>
          <a:ln w="12700">
            <a:solidFill>
              <a:srgbClr val="1F4E78"/>
            </a:solidFill>
            <a:prstDash val="solid"/>
          </a:ln>
        </p:spPr>
      </p:sp>
      <p:sp>
        <p:nvSpPr>
          <p:cNvPr id="17" name="Text 15"/>
          <p:cNvSpPr/>
          <p:nvPr/>
        </p:nvSpPr>
        <p:spPr>
          <a:xfrm>
            <a:off x="4223018" y="4697083"/>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1F4E78"/>
                </a:solidFill>
                <a:latin typeface="Aptos" pitchFamily="34" charset="0"/>
                <a:ea typeface="Aptos" pitchFamily="34" charset="-122"/>
                <a:cs typeface="Aptos" pitchFamily="34" charset="-120"/>
              </a:rPr>
              <a:t>Localisation</a:t>
            </a:r>
            <a:endParaRPr lang="en-US" sz="960" dirty="0"/>
          </a:p>
        </p:txBody>
      </p:sp>
      <p:sp>
        <p:nvSpPr>
          <p:cNvPr id="18" name="Shape 16"/>
          <p:cNvSpPr/>
          <p:nvPr/>
        </p:nvSpPr>
        <p:spPr>
          <a:xfrm>
            <a:off x="2647386" y="3403089"/>
            <a:ext cx="1554480" cy="438912"/>
          </a:xfrm>
          <a:prstGeom prst="roundRect">
            <a:avLst>
              <a:gd name="adj" fmla="val 10417"/>
            </a:avLst>
          </a:prstGeom>
          <a:solidFill>
            <a:srgbClr val="E2F0D9"/>
          </a:solidFill>
          <a:ln w="12700">
            <a:solidFill>
              <a:srgbClr val="548235"/>
            </a:solidFill>
            <a:prstDash val="solid"/>
          </a:ln>
        </p:spPr>
      </p:sp>
      <p:sp>
        <p:nvSpPr>
          <p:cNvPr id="19" name="Text 17"/>
          <p:cNvSpPr/>
          <p:nvPr/>
        </p:nvSpPr>
        <p:spPr>
          <a:xfrm>
            <a:off x="2738826" y="3549393"/>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548235"/>
                </a:solidFill>
                <a:latin typeface="Aptos" pitchFamily="34" charset="0"/>
                <a:ea typeface="Aptos" pitchFamily="34" charset="-122"/>
                <a:cs typeface="Aptos" pitchFamily="34" charset="-120"/>
              </a:rPr>
              <a:t>Contact actif</a:t>
            </a:r>
            <a:endParaRPr lang="en-US" sz="960" dirty="0"/>
          </a:p>
        </p:txBody>
      </p:sp>
      <p:sp>
        <p:nvSpPr>
          <p:cNvPr id="20" name="Shape 18"/>
          <p:cNvSpPr/>
          <p:nvPr/>
        </p:nvSpPr>
        <p:spPr>
          <a:xfrm>
            <a:off x="3177088" y="1971944"/>
            <a:ext cx="1554480" cy="438912"/>
          </a:xfrm>
          <a:prstGeom prst="roundRect">
            <a:avLst>
              <a:gd name="adj" fmla="val 10417"/>
            </a:avLst>
          </a:prstGeom>
          <a:solidFill>
            <a:srgbClr val="EEF5FB"/>
          </a:solidFill>
          <a:ln w="12700">
            <a:solidFill>
              <a:srgbClr val="1F4E78"/>
            </a:solidFill>
            <a:prstDash val="solid"/>
          </a:ln>
        </p:spPr>
      </p:sp>
      <p:sp>
        <p:nvSpPr>
          <p:cNvPr id="21" name="Text 19"/>
          <p:cNvSpPr/>
          <p:nvPr/>
        </p:nvSpPr>
        <p:spPr>
          <a:xfrm>
            <a:off x="3268528" y="2118248"/>
            <a:ext cx="1371600" cy="137160"/>
          </a:xfrm>
          <a:prstGeom prst="rect">
            <a:avLst/>
          </a:prstGeom>
          <a:noFill/>
          <a:ln/>
        </p:spPr>
        <p:txBody>
          <a:bodyPr wrap="square" lIns="0" tIns="0" rIns="0" bIns="0" rtlCol="0" anchor="ctr">
            <a:normAutofit/>
          </a:bodyPr>
          <a:lstStyle/>
          <a:p>
            <a:pPr algn="ctr" indent="0" marL="0">
              <a:buNone/>
            </a:pPr>
            <a:r>
              <a:rPr lang="en-US" sz="960" b="1" dirty="0">
                <a:solidFill>
                  <a:srgbClr val="1F4E78"/>
                </a:solidFill>
                <a:latin typeface="Aptos" pitchFamily="34" charset="0"/>
                <a:ea typeface="Aptos" pitchFamily="34" charset="-122"/>
                <a:cs typeface="Aptos" pitchFamily="34" charset="-120"/>
              </a:rPr>
              <a:t>Appel à l’action</a:t>
            </a:r>
            <a:endParaRPr lang="en-US" sz="960" dirty="0"/>
          </a:p>
        </p:txBody>
      </p:sp>
      <p:sp>
        <p:nvSpPr>
          <p:cNvPr id="22" name="Shape 20"/>
          <p:cNvSpPr/>
          <p:nvPr/>
        </p:nvSpPr>
        <p:spPr>
          <a:xfrm>
            <a:off x="4983480" y="2377440"/>
            <a:ext cx="2240280" cy="1737360"/>
          </a:xfrm>
          <a:prstGeom prst="ellipse">
            <a:avLst/>
          </a:prstGeom>
          <a:solidFill>
            <a:srgbClr val="F8FBFD"/>
          </a:solidFill>
          <a:ln w="25400">
            <a:solidFill>
              <a:srgbClr val="0F6B78"/>
            </a:solidFill>
            <a:prstDash val="solid"/>
          </a:ln>
        </p:spPr>
      </p:sp>
      <p:sp>
        <p:nvSpPr>
          <p:cNvPr id="23" name="Text 21"/>
          <p:cNvSpPr/>
          <p:nvPr/>
        </p:nvSpPr>
        <p:spPr>
          <a:xfrm>
            <a:off x="5285232" y="2907792"/>
            <a:ext cx="1645920" cy="411480"/>
          </a:xfrm>
          <a:prstGeom prst="rect">
            <a:avLst/>
          </a:prstGeom>
          <a:noFill/>
          <a:ln/>
        </p:spPr>
        <p:txBody>
          <a:bodyPr wrap="square" lIns="0" tIns="0" rIns="0" bIns="0" rtlCol="0" anchor="ctr">
            <a:normAutofit/>
          </a:bodyPr>
          <a:lstStyle/>
          <a:p>
            <a:pPr algn="ctr" indent="0" marL="0">
              <a:buNone/>
            </a:pPr>
            <a:r>
              <a:rPr lang="en-US" sz="1800" b="1" dirty="0">
                <a:solidFill>
                  <a:srgbClr val="0F6B78"/>
                </a:solidFill>
                <a:latin typeface="Aptos Display" pitchFamily="34" charset="0"/>
                <a:ea typeface="Aptos Display" pitchFamily="34" charset="-122"/>
                <a:cs typeface="Aptos Display" pitchFamily="34" charset="-120"/>
              </a:rPr>
              <a:t>Présence</a:t>
            </a:r>
            <a:endParaRPr lang="en-US" sz="1800" dirty="0"/>
          </a:p>
          <a:p>
            <a:pPr algn="ctr" indent="0" marL="0">
              <a:buNone/>
            </a:pPr>
            <a:r>
              <a:rPr lang="en-US" sz="1800" b="1" dirty="0">
                <a:solidFill>
                  <a:srgbClr val="0F6B78"/>
                </a:solidFill>
                <a:latin typeface="Aptos Display" pitchFamily="34" charset="0"/>
                <a:ea typeface="Aptos Display" pitchFamily="34" charset="-122"/>
                <a:cs typeface="Aptos Display" pitchFamily="34" charset="-120"/>
              </a:rPr>
              <a:t>cohérente</a:t>
            </a:r>
            <a:endParaRPr lang="en-US" sz="1800" dirty="0"/>
          </a:p>
        </p:txBody>
      </p:sp>
      <p:sp>
        <p:nvSpPr>
          <p:cNvPr id="24" name="Shape 22"/>
          <p:cNvSpPr/>
          <p:nvPr/>
        </p:nvSpPr>
        <p:spPr>
          <a:xfrm>
            <a:off x="594360" y="5047488"/>
            <a:ext cx="5303520" cy="731520"/>
          </a:xfrm>
          <a:prstGeom prst="roundRect">
            <a:avLst>
              <a:gd name="adj" fmla="val 10000"/>
            </a:avLst>
          </a:prstGeom>
          <a:solidFill>
            <a:srgbClr val="F4CCCC"/>
          </a:solidFill>
          <a:ln w="12700">
            <a:solidFill>
              <a:srgbClr val="D7E3EE"/>
            </a:solidFill>
            <a:prstDash val="solid"/>
          </a:ln>
        </p:spPr>
      </p:sp>
      <p:sp>
        <p:nvSpPr>
          <p:cNvPr id="25" name="Text 23"/>
          <p:cNvSpPr/>
          <p:nvPr/>
        </p:nvSpPr>
        <p:spPr>
          <a:xfrm>
            <a:off x="795528" y="5202936"/>
            <a:ext cx="490118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Erreur fréquente</a:t>
            </a:r>
            <a:endParaRPr lang="en-US" sz="1450" dirty="0"/>
          </a:p>
        </p:txBody>
      </p:sp>
      <p:sp>
        <p:nvSpPr>
          <p:cNvPr id="26" name="Text 24"/>
          <p:cNvSpPr/>
          <p:nvPr/>
        </p:nvSpPr>
        <p:spPr>
          <a:xfrm>
            <a:off x="822960" y="5614416"/>
            <a:ext cx="4846320" cy="73152"/>
          </a:xfrm>
          <a:prstGeom prst="rect">
            <a:avLst/>
          </a:prstGeom>
          <a:noFill/>
          <a:ln/>
        </p:spPr>
        <p:txBody>
          <a:bodyPr wrap="square" lIns="0" tIns="0" rIns="0" bIns="0" rtlCol="0" anchor="t">
            <a:normAutofit/>
          </a:bodyPr>
          <a:lstStyle/>
          <a:p>
            <a:pPr indent="0" marL="0">
              <a:buNone/>
            </a:pPr>
            <a:r>
              <a:rPr lang="en-US" sz="1250" dirty="0">
                <a:solidFill>
                  <a:srgbClr val="222222"/>
                </a:solidFill>
                <a:latin typeface="Aptos" pitchFamily="34" charset="0"/>
                <a:ea typeface="Aptos" pitchFamily="34" charset="-122"/>
                <a:cs typeface="Aptos" pitchFamily="34" charset="-120"/>
              </a:rPr>
              <a:t>Un nom différent sur Google, Facebook et WhatsApp : le public ne vous retrouve plus.</a:t>
            </a:r>
            <a:endParaRPr lang="en-US" sz="1250" dirty="0"/>
          </a:p>
        </p:txBody>
      </p:sp>
      <p:sp>
        <p:nvSpPr>
          <p:cNvPr id="27" name="Shape 25"/>
          <p:cNvSpPr/>
          <p:nvPr/>
        </p:nvSpPr>
        <p:spPr>
          <a:xfrm>
            <a:off x="6309360" y="5047488"/>
            <a:ext cx="5303520" cy="731520"/>
          </a:xfrm>
          <a:prstGeom prst="roundRect">
            <a:avLst>
              <a:gd name="adj" fmla="val 10000"/>
            </a:avLst>
          </a:prstGeom>
          <a:solidFill>
            <a:srgbClr val="E2F0D9"/>
          </a:solidFill>
          <a:ln w="12700">
            <a:solidFill>
              <a:srgbClr val="D7E3EE"/>
            </a:solidFill>
            <a:prstDash val="solid"/>
          </a:ln>
        </p:spPr>
      </p:sp>
      <p:sp>
        <p:nvSpPr>
          <p:cNvPr id="28" name="Text 26"/>
          <p:cNvSpPr/>
          <p:nvPr/>
        </p:nvSpPr>
        <p:spPr>
          <a:xfrm>
            <a:off x="6510528" y="5202936"/>
            <a:ext cx="49011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Bonne pratique</a:t>
            </a:r>
            <a:endParaRPr lang="en-US" sz="1450" dirty="0"/>
          </a:p>
        </p:txBody>
      </p:sp>
      <p:sp>
        <p:nvSpPr>
          <p:cNvPr id="29" name="Text 27"/>
          <p:cNvSpPr/>
          <p:nvPr/>
        </p:nvSpPr>
        <p:spPr>
          <a:xfrm>
            <a:off x="6537960" y="5614416"/>
            <a:ext cx="4846320" cy="73152"/>
          </a:xfrm>
          <a:prstGeom prst="rect">
            <a:avLst/>
          </a:prstGeom>
          <a:noFill/>
          <a:ln/>
        </p:spPr>
        <p:txBody>
          <a:bodyPr wrap="square" lIns="0" tIns="0" rIns="0" bIns="0" rtlCol="0" anchor="t">
            <a:normAutofit/>
          </a:bodyPr>
          <a:lstStyle/>
          <a:p>
            <a:pPr indent="0" marL="0">
              <a:buNone/>
            </a:pPr>
            <a:r>
              <a:rPr lang="en-US" sz="1250" dirty="0">
                <a:solidFill>
                  <a:srgbClr val="222222"/>
                </a:solidFill>
                <a:latin typeface="Aptos" pitchFamily="34" charset="0"/>
                <a:ea typeface="Aptos" pitchFamily="34" charset="-122"/>
                <a:cs typeface="Aptos" pitchFamily="34" charset="-120"/>
              </a:rPr>
              <a:t>Même nom, même téléphone, même description, mêmes horaires à jour.</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Pourquoi cet atelier ?</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Relier les compétences numériques aux opportunités locales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Introduction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02</a:t>
            </a:r>
            <a:endParaRPr lang="en-US" sz="800" dirty="0"/>
          </a:p>
        </p:txBody>
      </p:sp>
      <p:pic>
        <p:nvPicPr>
          <p:cNvPr id="8" name="Image 0" descr="/mnt/data/a_bright_clean_digital_illustration_concept_art_batch_1.png">    </p:cNvPr>
          <p:cNvPicPr>
            <a:picLocks noChangeAspect="1"/>
          </p:cNvPicPr>
          <p:nvPr/>
        </p:nvPicPr>
        <p:blipFill>
          <a:blip r:embed="rId1"/>
          <a:srcRect l="42000" r="8218" t="4000" b="18000"/>
          <a:stretch/>
        </p:blipFill>
        <p:spPr>
          <a:xfrm>
            <a:off x="6583680" y="1234440"/>
            <a:ext cx="5029200" cy="4434840"/>
          </a:xfrm>
          <a:prstGeom prst="rect">
            <a:avLst/>
          </a:prstGeom>
        </p:spPr>
      </p:pic>
      <p:sp>
        <p:nvSpPr>
          <p:cNvPr id="9" name="Shape 6"/>
          <p:cNvSpPr/>
          <p:nvPr/>
        </p:nvSpPr>
        <p:spPr>
          <a:xfrm>
            <a:off x="566928" y="1143000"/>
            <a:ext cx="5440680" cy="1005840"/>
          </a:xfrm>
          <a:prstGeom prst="roundRect">
            <a:avLst>
              <a:gd name="adj" fmla="val 7273"/>
            </a:avLst>
          </a:prstGeom>
          <a:solidFill>
            <a:srgbClr val="EEF5FB"/>
          </a:solidFill>
          <a:ln w="12700">
            <a:solidFill>
              <a:srgbClr val="D7E3EE"/>
            </a:solidFill>
            <a:prstDash val="solid"/>
          </a:ln>
        </p:spPr>
      </p:sp>
      <p:sp>
        <p:nvSpPr>
          <p:cNvPr id="10" name="Text 7"/>
          <p:cNvSpPr/>
          <p:nvPr/>
        </p:nvSpPr>
        <p:spPr>
          <a:xfrm>
            <a:off x="722376"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1" name="Text 8"/>
          <p:cNvSpPr/>
          <p:nvPr/>
        </p:nvSpPr>
        <p:spPr>
          <a:xfrm>
            <a:off x="1225296" y="1298448"/>
            <a:ext cx="463600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Public cible</a:t>
            </a:r>
            <a:endParaRPr lang="en-US" sz="1450" dirty="0"/>
          </a:p>
        </p:txBody>
      </p:sp>
      <p:sp>
        <p:nvSpPr>
          <p:cNvPr id="12" name="Text 9"/>
          <p:cNvSpPr/>
          <p:nvPr/>
        </p:nvSpPr>
        <p:spPr>
          <a:xfrm>
            <a:off x="795528" y="1709928"/>
            <a:ext cx="4983480" cy="3474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Environ 50 participants : moitié étudiants, moitié entrepreneurs ou porteurs de projet.</a:t>
            </a:r>
            <a:endParaRPr lang="en-US" sz="1220" dirty="0"/>
          </a:p>
        </p:txBody>
      </p:sp>
      <p:sp>
        <p:nvSpPr>
          <p:cNvPr id="13" name="Shape 10"/>
          <p:cNvSpPr/>
          <p:nvPr/>
        </p:nvSpPr>
        <p:spPr>
          <a:xfrm>
            <a:off x="566928" y="2331720"/>
            <a:ext cx="5440680" cy="1005840"/>
          </a:xfrm>
          <a:prstGeom prst="roundRect">
            <a:avLst>
              <a:gd name="adj" fmla="val 7273"/>
            </a:avLst>
          </a:prstGeom>
          <a:solidFill>
            <a:srgbClr val="E2F0D9"/>
          </a:solidFill>
          <a:ln w="12700">
            <a:solidFill>
              <a:srgbClr val="D7E3EE"/>
            </a:solidFill>
            <a:prstDash val="solid"/>
          </a:ln>
        </p:spPr>
      </p:sp>
      <p:sp>
        <p:nvSpPr>
          <p:cNvPr id="14" name="Text 11"/>
          <p:cNvSpPr/>
          <p:nvPr/>
        </p:nvSpPr>
        <p:spPr>
          <a:xfrm>
            <a:off x="722376" y="244144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5" name="Text 12"/>
          <p:cNvSpPr/>
          <p:nvPr/>
        </p:nvSpPr>
        <p:spPr>
          <a:xfrm>
            <a:off x="1225296" y="2487168"/>
            <a:ext cx="463600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Contrainte utile</a:t>
            </a:r>
            <a:endParaRPr lang="en-US" sz="1450" dirty="0"/>
          </a:p>
        </p:txBody>
      </p:sp>
      <p:sp>
        <p:nvSpPr>
          <p:cNvPr id="16" name="Text 13"/>
          <p:cNvSpPr/>
          <p:nvPr/>
        </p:nvSpPr>
        <p:spPr>
          <a:xfrm>
            <a:off x="795528" y="2898648"/>
            <a:ext cx="4983480" cy="3474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Pendant l’atelier : smartphone seulement. Après : téléphone, ordinateur, cybercafé ou lieu de travail.</a:t>
            </a:r>
            <a:endParaRPr lang="en-US" sz="1220" dirty="0"/>
          </a:p>
        </p:txBody>
      </p:sp>
      <p:sp>
        <p:nvSpPr>
          <p:cNvPr id="17" name="Shape 14"/>
          <p:cNvSpPr/>
          <p:nvPr/>
        </p:nvSpPr>
        <p:spPr>
          <a:xfrm>
            <a:off x="566928" y="3520440"/>
            <a:ext cx="5440680" cy="1005840"/>
          </a:xfrm>
          <a:prstGeom prst="roundRect">
            <a:avLst>
              <a:gd name="adj" fmla="val 7273"/>
            </a:avLst>
          </a:prstGeom>
          <a:solidFill>
            <a:srgbClr val="FCE4D6"/>
          </a:solidFill>
          <a:ln w="12700">
            <a:solidFill>
              <a:srgbClr val="D7E3EE"/>
            </a:solidFill>
            <a:prstDash val="solid"/>
          </a:ln>
        </p:spPr>
      </p:sp>
      <p:sp>
        <p:nvSpPr>
          <p:cNvPr id="18" name="Text 15"/>
          <p:cNvSpPr/>
          <p:nvPr/>
        </p:nvSpPr>
        <p:spPr>
          <a:xfrm>
            <a:off x="722376" y="3630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9" name="Text 16"/>
          <p:cNvSpPr/>
          <p:nvPr/>
        </p:nvSpPr>
        <p:spPr>
          <a:xfrm>
            <a:off x="1225296" y="3675888"/>
            <a:ext cx="463600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Orientation</a:t>
            </a:r>
            <a:endParaRPr lang="en-US" sz="1450" dirty="0"/>
          </a:p>
        </p:txBody>
      </p:sp>
      <p:sp>
        <p:nvSpPr>
          <p:cNvPr id="20" name="Text 17"/>
          <p:cNvSpPr/>
          <p:nvPr/>
        </p:nvSpPr>
        <p:spPr>
          <a:xfrm>
            <a:off x="795528" y="4087368"/>
            <a:ext cx="4983480" cy="3474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Des exemples concrets liés à Farafangana, à Madagascar et aux réalités locales.</a:t>
            </a:r>
            <a:endParaRPr lang="en-US" sz="1220" dirty="0"/>
          </a:p>
        </p:txBody>
      </p:sp>
      <p:sp>
        <p:nvSpPr>
          <p:cNvPr id="21" name="Shape 18"/>
          <p:cNvSpPr/>
          <p:nvPr/>
        </p:nvSpPr>
        <p:spPr>
          <a:xfrm>
            <a:off x="566928" y="4709160"/>
            <a:ext cx="5440680" cy="1005840"/>
          </a:xfrm>
          <a:prstGeom prst="roundRect">
            <a:avLst>
              <a:gd name="adj" fmla="val 7273"/>
            </a:avLst>
          </a:prstGeom>
          <a:solidFill>
            <a:srgbClr val="E2F3F5"/>
          </a:solidFill>
          <a:ln w="12700">
            <a:solidFill>
              <a:srgbClr val="D7E3EE"/>
            </a:solidFill>
            <a:prstDash val="solid"/>
          </a:ln>
        </p:spPr>
      </p:sp>
      <p:sp>
        <p:nvSpPr>
          <p:cNvPr id="22" name="Text 19"/>
          <p:cNvSpPr/>
          <p:nvPr/>
        </p:nvSpPr>
        <p:spPr>
          <a:xfrm>
            <a:off x="722376" y="481888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3" name="Text 20"/>
          <p:cNvSpPr/>
          <p:nvPr/>
        </p:nvSpPr>
        <p:spPr>
          <a:xfrm>
            <a:off x="1225296" y="4864608"/>
            <a:ext cx="4636008"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Résultat</a:t>
            </a:r>
            <a:endParaRPr lang="en-US" sz="1450" dirty="0"/>
          </a:p>
        </p:txBody>
      </p:sp>
      <p:sp>
        <p:nvSpPr>
          <p:cNvPr id="24" name="Text 21"/>
          <p:cNvSpPr/>
          <p:nvPr/>
        </p:nvSpPr>
        <p:spPr>
          <a:xfrm>
            <a:off x="795528" y="5276088"/>
            <a:ext cx="4983480" cy="3474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Chaque participant repart avec au moins un contenu ou une action numérique prêt à appliquer.</a:t>
            </a:r>
            <a:endParaRPr lang="en-US" sz="122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Profil professionnel étudiant</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Se présenter clairement même avec peu d’expérience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20</a:t>
            </a:r>
            <a:endParaRPr lang="en-US" sz="800" dirty="0"/>
          </a:p>
        </p:txBody>
      </p:sp>
      <p:sp>
        <p:nvSpPr>
          <p:cNvPr id="8" name="Shape 6"/>
          <p:cNvSpPr/>
          <p:nvPr/>
        </p:nvSpPr>
        <p:spPr>
          <a:xfrm>
            <a:off x="685800" y="1143000"/>
            <a:ext cx="3429000" cy="960120"/>
          </a:xfrm>
          <a:prstGeom prst="roundRect">
            <a:avLst>
              <a:gd name="adj" fmla="val 7619"/>
            </a:avLst>
          </a:prstGeom>
          <a:solidFill>
            <a:srgbClr val="EEF5FB"/>
          </a:solidFill>
          <a:ln w="12700">
            <a:solidFill>
              <a:srgbClr val="D7E3EE"/>
            </a:solidFill>
            <a:prstDash val="solid"/>
          </a:ln>
        </p:spPr>
      </p:sp>
      <p:sp>
        <p:nvSpPr>
          <p:cNvPr id="9" name="Text 7"/>
          <p:cNvSpPr/>
          <p:nvPr/>
        </p:nvSpPr>
        <p:spPr>
          <a:xfrm>
            <a:off x="841248"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344168" y="1298448"/>
            <a:ext cx="262432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Structure</a:t>
            </a:r>
            <a:endParaRPr lang="en-US" sz="1450" dirty="0"/>
          </a:p>
        </p:txBody>
      </p:sp>
      <p:sp>
        <p:nvSpPr>
          <p:cNvPr id="11" name="Text 9"/>
          <p:cNvSpPr/>
          <p:nvPr/>
        </p:nvSpPr>
        <p:spPr>
          <a:xfrm>
            <a:off x="914400" y="1673352"/>
            <a:ext cx="2971800" cy="32004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Nom + formation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3 compétences</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Domaine recherché</a:t>
            </a:r>
            <a:endParaRPr lang="en-US" sz="1150" dirty="0"/>
          </a:p>
        </p:txBody>
      </p:sp>
      <p:sp>
        <p:nvSpPr>
          <p:cNvPr id="12" name="Shape 10"/>
          <p:cNvSpPr/>
          <p:nvPr/>
        </p:nvSpPr>
        <p:spPr>
          <a:xfrm>
            <a:off x="4389120" y="1143000"/>
            <a:ext cx="3429000" cy="960120"/>
          </a:xfrm>
          <a:prstGeom prst="roundRect">
            <a:avLst>
              <a:gd name="adj" fmla="val 7619"/>
            </a:avLst>
          </a:prstGeom>
          <a:solidFill>
            <a:srgbClr val="E2F0D9"/>
          </a:solidFill>
          <a:ln w="12700">
            <a:solidFill>
              <a:srgbClr val="D7E3EE"/>
            </a:solidFill>
            <a:prstDash val="solid"/>
          </a:ln>
        </p:spPr>
      </p:sp>
      <p:sp>
        <p:nvSpPr>
          <p:cNvPr id="13" name="Text 11"/>
          <p:cNvSpPr/>
          <p:nvPr/>
        </p:nvSpPr>
        <p:spPr>
          <a:xfrm>
            <a:off x="4544568"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5047488" y="1298448"/>
            <a:ext cx="262432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À valoriser</a:t>
            </a:r>
            <a:endParaRPr lang="en-US" sz="1450" dirty="0"/>
          </a:p>
        </p:txBody>
      </p:sp>
      <p:sp>
        <p:nvSpPr>
          <p:cNvPr id="15" name="Text 13"/>
          <p:cNvSpPr/>
          <p:nvPr/>
        </p:nvSpPr>
        <p:spPr>
          <a:xfrm>
            <a:off x="4617720" y="1673352"/>
            <a:ext cx="2971800" cy="32004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Projet scolaire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Engagement associatif</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Service rendu</a:t>
            </a:r>
            <a:endParaRPr lang="en-US" sz="1150" dirty="0"/>
          </a:p>
        </p:txBody>
      </p:sp>
      <p:sp>
        <p:nvSpPr>
          <p:cNvPr id="16" name="Shape 14"/>
          <p:cNvSpPr/>
          <p:nvPr/>
        </p:nvSpPr>
        <p:spPr>
          <a:xfrm>
            <a:off x="8092440" y="1143000"/>
            <a:ext cx="3429000" cy="960120"/>
          </a:xfrm>
          <a:prstGeom prst="roundRect">
            <a:avLst>
              <a:gd name="adj" fmla="val 7619"/>
            </a:avLst>
          </a:prstGeom>
          <a:solidFill>
            <a:srgbClr val="FCE4D6"/>
          </a:solidFill>
          <a:ln w="12700">
            <a:solidFill>
              <a:srgbClr val="D7E3EE"/>
            </a:solidFill>
            <a:prstDash val="solid"/>
          </a:ln>
        </p:spPr>
      </p:sp>
      <p:sp>
        <p:nvSpPr>
          <p:cNvPr id="17" name="Text 15"/>
          <p:cNvSpPr/>
          <p:nvPr/>
        </p:nvSpPr>
        <p:spPr>
          <a:xfrm>
            <a:off x="8247888"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8" name="Text 16"/>
          <p:cNvSpPr/>
          <p:nvPr/>
        </p:nvSpPr>
        <p:spPr>
          <a:xfrm>
            <a:off x="8750808" y="1298448"/>
            <a:ext cx="262432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À demander</a:t>
            </a:r>
            <a:endParaRPr lang="en-US" sz="1450" dirty="0"/>
          </a:p>
        </p:txBody>
      </p:sp>
      <p:sp>
        <p:nvSpPr>
          <p:cNvPr id="19" name="Text 17"/>
          <p:cNvSpPr/>
          <p:nvPr/>
        </p:nvSpPr>
        <p:spPr>
          <a:xfrm>
            <a:off x="8321040" y="1673352"/>
            <a:ext cx="2971800" cy="32004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Stage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Emploi</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Collaboration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Service à proposer</a:t>
            </a:r>
            <a:endParaRPr lang="en-US" sz="1150" dirty="0"/>
          </a:p>
        </p:txBody>
      </p:sp>
      <p:sp>
        <p:nvSpPr>
          <p:cNvPr id="20" name="Shape 18"/>
          <p:cNvSpPr/>
          <p:nvPr/>
        </p:nvSpPr>
        <p:spPr>
          <a:xfrm>
            <a:off x="1005840" y="3108960"/>
            <a:ext cx="10149840" cy="1463040"/>
          </a:xfrm>
          <a:prstGeom prst="roundRect">
            <a:avLst>
              <a:gd name="adj" fmla="val 5000"/>
            </a:avLst>
          </a:prstGeom>
          <a:solidFill>
            <a:srgbClr val="F8FBFD"/>
          </a:solidFill>
          <a:ln w="12700">
            <a:solidFill>
              <a:srgbClr val="D7E3EE"/>
            </a:solidFill>
            <a:prstDash val="solid"/>
          </a:ln>
        </p:spPr>
      </p:sp>
      <p:sp>
        <p:nvSpPr>
          <p:cNvPr id="21" name="Text 19"/>
          <p:cNvSpPr/>
          <p:nvPr/>
        </p:nvSpPr>
        <p:spPr>
          <a:xfrm>
            <a:off x="1234440" y="3337560"/>
            <a:ext cx="1097280" cy="228600"/>
          </a:xfrm>
          <a:prstGeom prst="rect">
            <a:avLst/>
          </a:prstGeom>
          <a:noFill/>
          <a:ln/>
        </p:spPr>
        <p:txBody>
          <a:bodyPr wrap="square" lIns="0" tIns="0" rIns="0" bIns="0" rtlCol="0" anchor="ctr"/>
          <a:lstStyle/>
          <a:p>
            <a:pPr indent="0" marL="0">
              <a:buNone/>
            </a:pPr>
            <a:r>
              <a:rPr lang="en-US" sz="1500" b="1" dirty="0">
                <a:solidFill>
                  <a:srgbClr val="1F4E78"/>
                </a:solidFill>
                <a:latin typeface="Aptos Display" pitchFamily="34" charset="0"/>
                <a:ea typeface="Aptos Display" pitchFamily="34" charset="-122"/>
                <a:cs typeface="Aptos Display" pitchFamily="34" charset="-120"/>
              </a:rPr>
              <a:t>Modèle</a:t>
            </a:r>
            <a:endParaRPr lang="en-US" sz="1500" dirty="0"/>
          </a:p>
        </p:txBody>
      </p:sp>
      <p:sp>
        <p:nvSpPr>
          <p:cNvPr id="22" name="Text 20"/>
          <p:cNvSpPr/>
          <p:nvPr/>
        </p:nvSpPr>
        <p:spPr>
          <a:xfrm>
            <a:off x="1234440" y="3703320"/>
            <a:ext cx="9646920" cy="502920"/>
          </a:xfrm>
          <a:prstGeom prst="rect">
            <a:avLst/>
          </a:prstGeom>
          <a:noFill/>
          <a:ln/>
        </p:spPr>
        <p:txBody>
          <a:bodyPr wrap="square" lIns="0" tIns="0" rIns="0" bIns="0" rtlCol="0" anchor="ctr">
            <a:normAutofit/>
          </a:bodyPr>
          <a:lstStyle/>
          <a:p>
            <a:pPr indent="0" marL="0">
              <a:buNone/>
            </a:pPr>
            <a:r>
              <a:rPr lang="en-US" sz="1300" dirty="0">
                <a:solidFill>
                  <a:srgbClr val="222222"/>
                </a:solidFill>
                <a:latin typeface="Aptos" pitchFamily="34" charset="0"/>
                <a:ea typeface="Aptos" pitchFamily="34" charset="-122"/>
                <a:cs typeface="Aptos" pitchFamily="34" charset="-120"/>
              </a:rPr>
              <a:t>Je m’appelle [nom]. Je suis étudiant(e) en [formation] à Farafangana. Je maîtrise [compétence 1], [compétence 2] et [compétence 3]. Je recherche [stage/emploi/collaboration] afin de [objectif]. Contact : [coordonnées].</a:t>
            </a:r>
            <a:endParaRPr lang="en-US" sz="1300" dirty="0"/>
          </a:p>
        </p:txBody>
      </p:sp>
      <p:sp>
        <p:nvSpPr>
          <p:cNvPr id="23" name="Text 21"/>
          <p:cNvSpPr/>
          <p:nvPr/>
        </p:nvSpPr>
        <p:spPr>
          <a:xfrm>
            <a:off x="1051560" y="5285232"/>
            <a:ext cx="10149840" cy="320040"/>
          </a:xfrm>
          <a:prstGeom prst="rect">
            <a:avLst/>
          </a:prstGeom>
          <a:noFill/>
          <a:ln/>
        </p:spPr>
        <p:txBody>
          <a:bodyPr wrap="square" lIns="0" tIns="0" rIns="0" bIns="0" rtlCol="0" anchor="ctr"/>
          <a:lstStyle/>
          <a:p>
            <a:pPr algn="ctr" indent="0" marL="0">
              <a:buNone/>
            </a:pPr>
            <a:r>
              <a:rPr lang="en-US" sz="1900" b="1" dirty="0">
                <a:solidFill>
                  <a:srgbClr val="0F6B78"/>
                </a:solidFill>
                <a:latin typeface="Aptos Display" pitchFamily="34" charset="0"/>
                <a:ea typeface="Aptos Display" pitchFamily="34" charset="-122"/>
                <a:cs typeface="Aptos Display" pitchFamily="34" charset="-120"/>
              </a:rPr>
              <a:t>Exercice : écrire une version de 60 à 80 mots dans son téléphone.</a:t>
            </a:r>
            <a:endParaRPr lang="en-US"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Profil d’activité entrepreneur</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Faire comprendre l’offre en moins d’une minute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21</a:t>
            </a:r>
            <a:endParaRPr lang="en-US" sz="800" dirty="0"/>
          </a:p>
        </p:txBody>
      </p:sp>
      <p:sp>
        <p:nvSpPr>
          <p:cNvPr id="8" name="Shape 6"/>
          <p:cNvSpPr/>
          <p:nvPr/>
        </p:nvSpPr>
        <p:spPr>
          <a:xfrm>
            <a:off x="731520" y="1234440"/>
            <a:ext cx="3246120" cy="777240"/>
          </a:xfrm>
          <a:prstGeom prst="roundRect">
            <a:avLst>
              <a:gd name="adj" fmla="val 9412"/>
            </a:avLst>
          </a:prstGeom>
          <a:solidFill>
            <a:srgbClr val="EEF5FB"/>
          </a:solidFill>
          <a:ln w="12700">
            <a:solidFill>
              <a:srgbClr val="D7E3EE"/>
            </a:solidFill>
            <a:prstDash val="solid"/>
          </a:ln>
        </p:spPr>
      </p:sp>
      <p:sp>
        <p:nvSpPr>
          <p:cNvPr id="9" name="Text 7"/>
          <p:cNvSpPr/>
          <p:nvPr/>
        </p:nvSpPr>
        <p:spPr>
          <a:xfrm>
            <a:off x="932688" y="1389888"/>
            <a:ext cx="28437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Nom de l’activité</a:t>
            </a:r>
            <a:endParaRPr lang="en-US" sz="1450" dirty="0"/>
          </a:p>
        </p:txBody>
      </p:sp>
      <p:sp>
        <p:nvSpPr>
          <p:cNvPr id="10" name="Text 8"/>
          <p:cNvSpPr/>
          <p:nvPr/>
        </p:nvSpPr>
        <p:spPr>
          <a:xfrm>
            <a:off x="960120" y="1801368"/>
            <a:ext cx="2788920" cy="118872"/>
          </a:xfrm>
          <a:prstGeom prst="rect">
            <a:avLst/>
          </a:prstGeom>
          <a:noFill/>
          <a:ln/>
        </p:spPr>
        <p:txBody>
          <a:bodyPr wrap="square" lIns="0" tIns="0" rIns="0" bIns="0" rtlCol="0" anchor="t">
            <a:normAutofit/>
          </a:bodyPr>
          <a:lstStyle/>
          <a:p>
            <a:pPr indent="0" marL="0">
              <a:buNone/>
            </a:pPr>
            <a:r>
              <a:rPr lang="en-US" sz="1100" dirty="0">
                <a:solidFill>
                  <a:srgbClr val="222222"/>
                </a:solidFill>
                <a:latin typeface="Aptos" pitchFamily="34" charset="0"/>
                <a:ea typeface="Aptos" pitchFamily="34" charset="-122"/>
                <a:cs typeface="Aptos" pitchFamily="34" charset="-120"/>
              </a:rPr>
              <a:t>À préparer avant publication</a:t>
            </a:r>
            <a:endParaRPr lang="en-US" sz="1100" dirty="0"/>
          </a:p>
        </p:txBody>
      </p:sp>
      <p:sp>
        <p:nvSpPr>
          <p:cNvPr id="11" name="Shape 9"/>
          <p:cNvSpPr/>
          <p:nvPr/>
        </p:nvSpPr>
        <p:spPr>
          <a:xfrm>
            <a:off x="4526280" y="1234440"/>
            <a:ext cx="3246120" cy="777240"/>
          </a:xfrm>
          <a:prstGeom prst="roundRect">
            <a:avLst>
              <a:gd name="adj" fmla="val 9412"/>
            </a:avLst>
          </a:prstGeom>
          <a:solidFill>
            <a:srgbClr val="E2F0D9"/>
          </a:solidFill>
          <a:ln w="12700">
            <a:solidFill>
              <a:srgbClr val="D7E3EE"/>
            </a:solidFill>
            <a:prstDash val="solid"/>
          </a:ln>
        </p:spPr>
      </p:sp>
      <p:sp>
        <p:nvSpPr>
          <p:cNvPr id="12" name="Text 10"/>
          <p:cNvSpPr/>
          <p:nvPr/>
        </p:nvSpPr>
        <p:spPr>
          <a:xfrm>
            <a:off x="4727448" y="1389888"/>
            <a:ext cx="28437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Produit ou service</a:t>
            </a:r>
            <a:endParaRPr lang="en-US" sz="1450" dirty="0"/>
          </a:p>
        </p:txBody>
      </p:sp>
      <p:sp>
        <p:nvSpPr>
          <p:cNvPr id="13" name="Text 11"/>
          <p:cNvSpPr/>
          <p:nvPr/>
        </p:nvSpPr>
        <p:spPr>
          <a:xfrm>
            <a:off x="4754880" y="1801368"/>
            <a:ext cx="2788920" cy="118872"/>
          </a:xfrm>
          <a:prstGeom prst="rect">
            <a:avLst/>
          </a:prstGeom>
          <a:noFill/>
          <a:ln/>
        </p:spPr>
        <p:txBody>
          <a:bodyPr wrap="square" lIns="0" tIns="0" rIns="0" bIns="0" rtlCol="0" anchor="t">
            <a:normAutofit/>
          </a:bodyPr>
          <a:lstStyle/>
          <a:p>
            <a:pPr indent="0" marL="0">
              <a:buNone/>
            </a:pPr>
            <a:r>
              <a:rPr lang="en-US" sz="1100" dirty="0">
                <a:solidFill>
                  <a:srgbClr val="222222"/>
                </a:solidFill>
                <a:latin typeface="Aptos" pitchFamily="34" charset="0"/>
                <a:ea typeface="Aptos" pitchFamily="34" charset="-122"/>
                <a:cs typeface="Aptos" pitchFamily="34" charset="-120"/>
              </a:rPr>
              <a:t>À préparer avant publication</a:t>
            </a:r>
            <a:endParaRPr lang="en-US" sz="1100" dirty="0"/>
          </a:p>
        </p:txBody>
      </p:sp>
      <p:sp>
        <p:nvSpPr>
          <p:cNvPr id="14" name="Shape 12"/>
          <p:cNvSpPr/>
          <p:nvPr/>
        </p:nvSpPr>
        <p:spPr>
          <a:xfrm>
            <a:off x="8321040" y="1234440"/>
            <a:ext cx="3246120" cy="777240"/>
          </a:xfrm>
          <a:prstGeom prst="roundRect">
            <a:avLst>
              <a:gd name="adj" fmla="val 9412"/>
            </a:avLst>
          </a:prstGeom>
          <a:solidFill>
            <a:srgbClr val="EEF5FB"/>
          </a:solidFill>
          <a:ln w="12700">
            <a:solidFill>
              <a:srgbClr val="D7E3EE"/>
            </a:solidFill>
            <a:prstDash val="solid"/>
          </a:ln>
        </p:spPr>
      </p:sp>
      <p:sp>
        <p:nvSpPr>
          <p:cNvPr id="15" name="Text 13"/>
          <p:cNvSpPr/>
          <p:nvPr/>
        </p:nvSpPr>
        <p:spPr>
          <a:xfrm>
            <a:off x="8522208" y="1389888"/>
            <a:ext cx="28437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Clients ciblés</a:t>
            </a:r>
            <a:endParaRPr lang="en-US" sz="1450" dirty="0"/>
          </a:p>
        </p:txBody>
      </p:sp>
      <p:sp>
        <p:nvSpPr>
          <p:cNvPr id="16" name="Text 14"/>
          <p:cNvSpPr/>
          <p:nvPr/>
        </p:nvSpPr>
        <p:spPr>
          <a:xfrm>
            <a:off x="8549640" y="1801368"/>
            <a:ext cx="2788920" cy="118872"/>
          </a:xfrm>
          <a:prstGeom prst="rect">
            <a:avLst/>
          </a:prstGeom>
          <a:noFill/>
          <a:ln/>
        </p:spPr>
        <p:txBody>
          <a:bodyPr wrap="square" lIns="0" tIns="0" rIns="0" bIns="0" rtlCol="0" anchor="t">
            <a:normAutofit/>
          </a:bodyPr>
          <a:lstStyle/>
          <a:p>
            <a:pPr indent="0" marL="0">
              <a:buNone/>
            </a:pPr>
            <a:r>
              <a:rPr lang="en-US" sz="1100" dirty="0">
                <a:solidFill>
                  <a:srgbClr val="222222"/>
                </a:solidFill>
                <a:latin typeface="Aptos" pitchFamily="34" charset="0"/>
                <a:ea typeface="Aptos" pitchFamily="34" charset="-122"/>
                <a:cs typeface="Aptos" pitchFamily="34" charset="-120"/>
              </a:rPr>
              <a:t>À préparer avant publication</a:t>
            </a:r>
            <a:endParaRPr lang="en-US" sz="1100" dirty="0"/>
          </a:p>
        </p:txBody>
      </p:sp>
      <p:sp>
        <p:nvSpPr>
          <p:cNvPr id="17" name="Shape 15"/>
          <p:cNvSpPr/>
          <p:nvPr/>
        </p:nvSpPr>
        <p:spPr>
          <a:xfrm>
            <a:off x="731520" y="2468880"/>
            <a:ext cx="3246120" cy="777240"/>
          </a:xfrm>
          <a:prstGeom prst="roundRect">
            <a:avLst>
              <a:gd name="adj" fmla="val 9412"/>
            </a:avLst>
          </a:prstGeom>
          <a:solidFill>
            <a:srgbClr val="E2F0D9"/>
          </a:solidFill>
          <a:ln w="12700">
            <a:solidFill>
              <a:srgbClr val="D7E3EE"/>
            </a:solidFill>
            <a:prstDash val="solid"/>
          </a:ln>
        </p:spPr>
      </p:sp>
      <p:sp>
        <p:nvSpPr>
          <p:cNvPr id="18" name="Text 16"/>
          <p:cNvSpPr/>
          <p:nvPr/>
        </p:nvSpPr>
        <p:spPr>
          <a:xfrm>
            <a:off x="932688" y="2624328"/>
            <a:ext cx="28437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Valeur apportée</a:t>
            </a:r>
            <a:endParaRPr lang="en-US" sz="1450" dirty="0"/>
          </a:p>
        </p:txBody>
      </p:sp>
      <p:sp>
        <p:nvSpPr>
          <p:cNvPr id="19" name="Text 17"/>
          <p:cNvSpPr/>
          <p:nvPr/>
        </p:nvSpPr>
        <p:spPr>
          <a:xfrm>
            <a:off x="960120" y="3035808"/>
            <a:ext cx="2788920" cy="118872"/>
          </a:xfrm>
          <a:prstGeom prst="rect">
            <a:avLst/>
          </a:prstGeom>
          <a:noFill/>
          <a:ln/>
        </p:spPr>
        <p:txBody>
          <a:bodyPr wrap="square" lIns="0" tIns="0" rIns="0" bIns="0" rtlCol="0" anchor="t">
            <a:normAutofit/>
          </a:bodyPr>
          <a:lstStyle/>
          <a:p>
            <a:pPr indent="0" marL="0">
              <a:buNone/>
            </a:pPr>
            <a:r>
              <a:rPr lang="en-US" sz="1100" dirty="0">
                <a:solidFill>
                  <a:srgbClr val="222222"/>
                </a:solidFill>
                <a:latin typeface="Aptos" pitchFamily="34" charset="0"/>
                <a:ea typeface="Aptos" pitchFamily="34" charset="-122"/>
                <a:cs typeface="Aptos" pitchFamily="34" charset="-120"/>
              </a:rPr>
              <a:t>À vérifier sur chaque plateforme</a:t>
            </a:r>
            <a:endParaRPr lang="en-US" sz="1100" dirty="0"/>
          </a:p>
        </p:txBody>
      </p:sp>
      <p:sp>
        <p:nvSpPr>
          <p:cNvPr id="20" name="Shape 18"/>
          <p:cNvSpPr/>
          <p:nvPr/>
        </p:nvSpPr>
        <p:spPr>
          <a:xfrm>
            <a:off x="4526280" y="2468880"/>
            <a:ext cx="3246120" cy="777240"/>
          </a:xfrm>
          <a:prstGeom prst="roundRect">
            <a:avLst>
              <a:gd name="adj" fmla="val 9412"/>
            </a:avLst>
          </a:prstGeom>
          <a:solidFill>
            <a:srgbClr val="EEF5FB"/>
          </a:solidFill>
          <a:ln w="12700">
            <a:solidFill>
              <a:srgbClr val="D7E3EE"/>
            </a:solidFill>
            <a:prstDash val="solid"/>
          </a:ln>
        </p:spPr>
      </p:sp>
      <p:sp>
        <p:nvSpPr>
          <p:cNvPr id="21" name="Text 19"/>
          <p:cNvSpPr/>
          <p:nvPr/>
        </p:nvSpPr>
        <p:spPr>
          <a:xfrm>
            <a:off x="4727448" y="2624328"/>
            <a:ext cx="28437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Zone d’intervention</a:t>
            </a:r>
            <a:endParaRPr lang="en-US" sz="1450" dirty="0"/>
          </a:p>
        </p:txBody>
      </p:sp>
      <p:sp>
        <p:nvSpPr>
          <p:cNvPr id="22" name="Text 20"/>
          <p:cNvSpPr/>
          <p:nvPr/>
        </p:nvSpPr>
        <p:spPr>
          <a:xfrm>
            <a:off x="4754880" y="3035808"/>
            <a:ext cx="2788920" cy="118872"/>
          </a:xfrm>
          <a:prstGeom prst="rect">
            <a:avLst/>
          </a:prstGeom>
          <a:noFill/>
          <a:ln/>
        </p:spPr>
        <p:txBody>
          <a:bodyPr wrap="square" lIns="0" tIns="0" rIns="0" bIns="0" rtlCol="0" anchor="t">
            <a:normAutofit/>
          </a:bodyPr>
          <a:lstStyle/>
          <a:p>
            <a:pPr indent="0" marL="0">
              <a:buNone/>
            </a:pPr>
            <a:r>
              <a:rPr lang="en-US" sz="1100" dirty="0">
                <a:solidFill>
                  <a:srgbClr val="222222"/>
                </a:solidFill>
                <a:latin typeface="Aptos" pitchFamily="34" charset="0"/>
                <a:ea typeface="Aptos" pitchFamily="34" charset="-122"/>
                <a:cs typeface="Aptos" pitchFamily="34" charset="-120"/>
              </a:rPr>
              <a:t>À vérifier sur chaque plateforme</a:t>
            </a:r>
            <a:endParaRPr lang="en-US" sz="1100" dirty="0"/>
          </a:p>
        </p:txBody>
      </p:sp>
      <p:sp>
        <p:nvSpPr>
          <p:cNvPr id="23" name="Shape 21"/>
          <p:cNvSpPr/>
          <p:nvPr/>
        </p:nvSpPr>
        <p:spPr>
          <a:xfrm>
            <a:off x="8321040" y="2468880"/>
            <a:ext cx="3246120" cy="777240"/>
          </a:xfrm>
          <a:prstGeom prst="roundRect">
            <a:avLst>
              <a:gd name="adj" fmla="val 9412"/>
            </a:avLst>
          </a:prstGeom>
          <a:solidFill>
            <a:srgbClr val="E2F0D9"/>
          </a:solidFill>
          <a:ln w="12700">
            <a:solidFill>
              <a:srgbClr val="D7E3EE"/>
            </a:solidFill>
            <a:prstDash val="solid"/>
          </a:ln>
        </p:spPr>
      </p:sp>
      <p:sp>
        <p:nvSpPr>
          <p:cNvPr id="24" name="Text 22"/>
          <p:cNvSpPr/>
          <p:nvPr/>
        </p:nvSpPr>
        <p:spPr>
          <a:xfrm>
            <a:off x="8522208" y="2624328"/>
            <a:ext cx="28437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Moyen de commande</a:t>
            </a:r>
            <a:endParaRPr lang="en-US" sz="1450" dirty="0"/>
          </a:p>
        </p:txBody>
      </p:sp>
      <p:sp>
        <p:nvSpPr>
          <p:cNvPr id="25" name="Text 23"/>
          <p:cNvSpPr/>
          <p:nvPr/>
        </p:nvSpPr>
        <p:spPr>
          <a:xfrm>
            <a:off x="8549640" y="3035808"/>
            <a:ext cx="2788920" cy="118872"/>
          </a:xfrm>
          <a:prstGeom prst="rect">
            <a:avLst/>
          </a:prstGeom>
          <a:noFill/>
          <a:ln/>
        </p:spPr>
        <p:txBody>
          <a:bodyPr wrap="square" lIns="0" tIns="0" rIns="0" bIns="0" rtlCol="0" anchor="t">
            <a:normAutofit/>
          </a:bodyPr>
          <a:lstStyle/>
          <a:p>
            <a:pPr indent="0" marL="0">
              <a:buNone/>
            </a:pPr>
            <a:r>
              <a:rPr lang="en-US" sz="1100" dirty="0">
                <a:solidFill>
                  <a:srgbClr val="222222"/>
                </a:solidFill>
                <a:latin typeface="Aptos" pitchFamily="34" charset="0"/>
                <a:ea typeface="Aptos" pitchFamily="34" charset="-122"/>
                <a:cs typeface="Aptos" pitchFamily="34" charset="-120"/>
              </a:rPr>
              <a:t>À vérifier sur chaque plateforme</a:t>
            </a:r>
            <a:endParaRPr lang="en-US" sz="1100" dirty="0"/>
          </a:p>
        </p:txBody>
      </p:sp>
      <p:sp>
        <p:nvSpPr>
          <p:cNvPr id="26" name="Shape 24"/>
          <p:cNvSpPr/>
          <p:nvPr/>
        </p:nvSpPr>
        <p:spPr>
          <a:xfrm>
            <a:off x="1005840" y="4005072"/>
            <a:ext cx="10149840" cy="1143000"/>
          </a:xfrm>
          <a:prstGeom prst="roundRect">
            <a:avLst>
              <a:gd name="adj" fmla="val 6400"/>
            </a:avLst>
          </a:prstGeom>
          <a:solidFill>
            <a:srgbClr val="F8FBFD"/>
          </a:solidFill>
          <a:ln w="12700">
            <a:solidFill>
              <a:srgbClr val="D7E3EE"/>
            </a:solidFill>
            <a:prstDash val="solid"/>
          </a:ln>
        </p:spPr>
      </p:sp>
      <p:sp>
        <p:nvSpPr>
          <p:cNvPr id="27" name="Text 25"/>
          <p:cNvSpPr/>
          <p:nvPr/>
        </p:nvSpPr>
        <p:spPr>
          <a:xfrm>
            <a:off x="1234440" y="4343400"/>
            <a:ext cx="9646920" cy="365760"/>
          </a:xfrm>
          <a:prstGeom prst="rect">
            <a:avLst/>
          </a:prstGeom>
          <a:noFill/>
          <a:ln/>
        </p:spPr>
        <p:txBody>
          <a:bodyPr wrap="square" lIns="0" tIns="0" rIns="0" bIns="0" rtlCol="0" anchor="ctr">
            <a:normAutofit/>
          </a:bodyPr>
          <a:lstStyle/>
          <a:p>
            <a:pPr algn="ctr" indent="0" marL="0">
              <a:buNone/>
            </a:pPr>
            <a:r>
              <a:rPr lang="en-US" sz="1450" b="1" dirty="0">
                <a:solidFill>
                  <a:srgbClr val="548235"/>
                </a:solidFill>
                <a:latin typeface="Aptos" pitchFamily="34" charset="0"/>
                <a:ea typeface="Aptos" pitchFamily="34" charset="-122"/>
                <a:cs typeface="Aptos" pitchFamily="34" charset="-120"/>
              </a:rPr>
              <a:t>[Nom de l’activité] propose [produit/service] à Farafangana. Nous aidons [clients] à [bénéfice]. Pour commander ou demander un devis : [contact].</a:t>
            </a:r>
            <a:endParaRPr lang="en-US" sz="14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Prendre une photo exploitable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La crédibilité commence souvent par l’image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22</a:t>
            </a:r>
            <a:endParaRPr lang="en-US" sz="800" dirty="0"/>
          </a:p>
        </p:txBody>
      </p:sp>
      <p:pic>
        <p:nvPicPr>
          <p:cNvPr id="8" name="Image 0" descr="/mnt/data/a_clean_bright_modern_digital_marketing_ecomme_batch_3.png">    </p:cNvPr>
          <p:cNvPicPr>
            <a:picLocks noChangeAspect="1"/>
          </p:cNvPicPr>
          <p:nvPr/>
        </p:nvPicPr>
        <p:blipFill>
          <a:blip r:embed="rId1"/>
          <a:srcRect l="32000" r="15699" t="8000" b="20000"/>
          <a:stretch/>
        </p:blipFill>
        <p:spPr>
          <a:xfrm>
            <a:off x="566928" y="1115568"/>
            <a:ext cx="5074920" cy="3931920"/>
          </a:xfrm>
          <a:prstGeom prst="rect">
            <a:avLst/>
          </a:prstGeom>
        </p:spPr>
      </p:pic>
      <p:sp>
        <p:nvSpPr>
          <p:cNvPr id="9" name="Shape 6"/>
          <p:cNvSpPr/>
          <p:nvPr/>
        </p:nvSpPr>
        <p:spPr>
          <a:xfrm>
            <a:off x="5989320" y="1143000"/>
            <a:ext cx="2560320" cy="960120"/>
          </a:xfrm>
          <a:prstGeom prst="roundRect">
            <a:avLst>
              <a:gd name="adj" fmla="val 7619"/>
            </a:avLst>
          </a:prstGeom>
          <a:solidFill>
            <a:srgbClr val="EEF5FB"/>
          </a:solidFill>
          <a:ln w="12700">
            <a:solidFill>
              <a:srgbClr val="D7E3EE"/>
            </a:solidFill>
            <a:prstDash val="solid"/>
          </a:ln>
        </p:spPr>
      </p:sp>
      <p:sp>
        <p:nvSpPr>
          <p:cNvPr id="10" name="Text 7"/>
          <p:cNvSpPr/>
          <p:nvPr/>
        </p:nvSpPr>
        <p:spPr>
          <a:xfrm>
            <a:off x="6190488" y="1298448"/>
            <a:ext cx="21579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1. Lumière</a:t>
            </a:r>
            <a:endParaRPr lang="en-US" sz="1450" dirty="0"/>
          </a:p>
        </p:txBody>
      </p:sp>
      <p:sp>
        <p:nvSpPr>
          <p:cNvPr id="11" name="Text 8"/>
          <p:cNvSpPr/>
          <p:nvPr/>
        </p:nvSpPr>
        <p:spPr>
          <a:xfrm>
            <a:off x="6217920" y="1709928"/>
            <a:ext cx="2103120" cy="3017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Privilégier la lumière naturelle.</a:t>
            </a:r>
            <a:endParaRPr lang="en-US" sz="1230" dirty="0"/>
          </a:p>
        </p:txBody>
      </p:sp>
      <p:sp>
        <p:nvSpPr>
          <p:cNvPr id="12" name="Shape 9"/>
          <p:cNvSpPr/>
          <p:nvPr/>
        </p:nvSpPr>
        <p:spPr>
          <a:xfrm>
            <a:off x="8823960" y="1143000"/>
            <a:ext cx="2560320" cy="960120"/>
          </a:xfrm>
          <a:prstGeom prst="roundRect">
            <a:avLst>
              <a:gd name="adj" fmla="val 7619"/>
            </a:avLst>
          </a:prstGeom>
          <a:solidFill>
            <a:srgbClr val="EEF5FB"/>
          </a:solidFill>
          <a:ln w="12700">
            <a:solidFill>
              <a:srgbClr val="D7E3EE"/>
            </a:solidFill>
            <a:prstDash val="solid"/>
          </a:ln>
        </p:spPr>
      </p:sp>
      <p:sp>
        <p:nvSpPr>
          <p:cNvPr id="13" name="Text 10"/>
          <p:cNvSpPr/>
          <p:nvPr/>
        </p:nvSpPr>
        <p:spPr>
          <a:xfrm>
            <a:off x="9025128" y="1298448"/>
            <a:ext cx="21579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2. Fond</a:t>
            </a:r>
            <a:endParaRPr lang="en-US" sz="1450" dirty="0"/>
          </a:p>
        </p:txBody>
      </p:sp>
      <p:sp>
        <p:nvSpPr>
          <p:cNvPr id="14" name="Text 11"/>
          <p:cNvSpPr/>
          <p:nvPr/>
        </p:nvSpPr>
        <p:spPr>
          <a:xfrm>
            <a:off x="9052560" y="1709928"/>
            <a:ext cx="2103120" cy="3017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Fond simple, propre et non chargé.</a:t>
            </a:r>
            <a:endParaRPr lang="en-US" sz="1230" dirty="0"/>
          </a:p>
        </p:txBody>
      </p:sp>
      <p:sp>
        <p:nvSpPr>
          <p:cNvPr id="15" name="Shape 12"/>
          <p:cNvSpPr/>
          <p:nvPr/>
        </p:nvSpPr>
        <p:spPr>
          <a:xfrm>
            <a:off x="5989320" y="2423160"/>
            <a:ext cx="2560320" cy="960120"/>
          </a:xfrm>
          <a:prstGeom prst="roundRect">
            <a:avLst>
              <a:gd name="adj" fmla="val 7619"/>
            </a:avLst>
          </a:prstGeom>
          <a:solidFill>
            <a:srgbClr val="E2F0D9"/>
          </a:solidFill>
          <a:ln w="12700">
            <a:solidFill>
              <a:srgbClr val="D7E3EE"/>
            </a:solidFill>
            <a:prstDash val="solid"/>
          </a:ln>
        </p:spPr>
      </p:sp>
      <p:sp>
        <p:nvSpPr>
          <p:cNvPr id="16" name="Text 13"/>
          <p:cNvSpPr/>
          <p:nvPr/>
        </p:nvSpPr>
        <p:spPr>
          <a:xfrm>
            <a:off x="6190488" y="2578608"/>
            <a:ext cx="21579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3. Stabilité</a:t>
            </a:r>
            <a:endParaRPr lang="en-US" sz="1450" dirty="0"/>
          </a:p>
        </p:txBody>
      </p:sp>
      <p:sp>
        <p:nvSpPr>
          <p:cNvPr id="17" name="Text 14"/>
          <p:cNvSpPr/>
          <p:nvPr/>
        </p:nvSpPr>
        <p:spPr>
          <a:xfrm>
            <a:off x="6217920" y="2990088"/>
            <a:ext cx="2103120" cy="3017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Tenir le téléphone droit, prendre plusieurs essais.</a:t>
            </a:r>
            <a:endParaRPr lang="en-US" sz="1230" dirty="0"/>
          </a:p>
        </p:txBody>
      </p:sp>
      <p:sp>
        <p:nvSpPr>
          <p:cNvPr id="18" name="Shape 15"/>
          <p:cNvSpPr/>
          <p:nvPr/>
        </p:nvSpPr>
        <p:spPr>
          <a:xfrm>
            <a:off x="8823960" y="2423160"/>
            <a:ext cx="2560320" cy="960120"/>
          </a:xfrm>
          <a:prstGeom prst="roundRect">
            <a:avLst>
              <a:gd name="adj" fmla="val 7619"/>
            </a:avLst>
          </a:prstGeom>
          <a:solidFill>
            <a:srgbClr val="E2F0D9"/>
          </a:solidFill>
          <a:ln w="12700">
            <a:solidFill>
              <a:srgbClr val="D7E3EE"/>
            </a:solidFill>
            <a:prstDash val="solid"/>
          </a:ln>
        </p:spPr>
      </p:sp>
      <p:sp>
        <p:nvSpPr>
          <p:cNvPr id="19" name="Text 16"/>
          <p:cNvSpPr/>
          <p:nvPr/>
        </p:nvSpPr>
        <p:spPr>
          <a:xfrm>
            <a:off x="9025128" y="2578608"/>
            <a:ext cx="21579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4. Vérité</a:t>
            </a:r>
            <a:endParaRPr lang="en-US" sz="1450" dirty="0"/>
          </a:p>
        </p:txBody>
      </p:sp>
      <p:sp>
        <p:nvSpPr>
          <p:cNvPr id="20" name="Text 17"/>
          <p:cNvSpPr/>
          <p:nvPr/>
        </p:nvSpPr>
        <p:spPr>
          <a:xfrm>
            <a:off x="9052560" y="2990088"/>
            <a:ext cx="2103120" cy="3017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Montrer le vrai produit ou la vraie personne.</a:t>
            </a:r>
            <a:endParaRPr lang="en-US" sz="1230" dirty="0"/>
          </a:p>
        </p:txBody>
      </p:sp>
      <p:sp>
        <p:nvSpPr>
          <p:cNvPr id="21" name="Shape 18"/>
          <p:cNvSpPr/>
          <p:nvPr/>
        </p:nvSpPr>
        <p:spPr>
          <a:xfrm>
            <a:off x="5989320" y="3703320"/>
            <a:ext cx="2560320" cy="960120"/>
          </a:xfrm>
          <a:prstGeom prst="roundRect">
            <a:avLst>
              <a:gd name="adj" fmla="val 7619"/>
            </a:avLst>
          </a:prstGeom>
          <a:solidFill>
            <a:srgbClr val="FCE4D6"/>
          </a:solidFill>
          <a:ln w="12700">
            <a:solidFill>
              <a:srgbClr val="D7E3EE"/>
            </a:solidFill>
            <a:prstDash val="solid"/>
          </a:ln>
        </p:spPr>
      </p:sp>
      <p:sp>
        <p:nvSpPr>
          <p:cNvPr id="22" name="Text 19"/>
          <p:cNvSpPr/>
          <p:nvPr/>
        </p:nvSpPr>
        <p:spPr>
          <a:xfrm>
            <a:off x="6190488" y="3858768"/>
            <a:ext cx="215798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5. Autorisation</a:t>
            </a:r>
            <a:endParaRPr lang="en-US" sz="1450" dirty="0"/>
          </a:p>
        </p:txBody>
      </p:sp>
      <p:sp>
        <p:nvSpPr>
          <p:cNvPr id="23" name="Text 20"/>
          <p:cNvSpPr/>
          <p:nvPr/>
        </p:nvSpPr>
        <p:spPr>
          <a:xfrm>
            <a:off x="6217920" y="4270248"/>
            <a:ext cx="2103120" cy="3017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Demander l’accord avant de publier quelqu’un.</a:t>
            </a:r>
            <a:endParaRPr lang="en-US" sz="1230" dirty="0"/>
          </a:p>
        </p:txBody>
      </p:sp>
      <p:sp>
        <p:nvSpPr>
          <p:cNvPr id="24" name="Shape 21"/>
          <p:cNvSpPr/>
          <p:nvPr/>
        </p:nvSpPr>
        <p:spPr>
          <a:xfrm>
            <a:off x="8823960" y="3703320"/>
            <a:ext cx="2560320" cy="960120"/>
          </a:xfrm>
          <a:prstGeom prst="roundRect">
            <a:avLst>
              <a:gd name="adj" fmla="val 7619"/>
            </a:avLst>
          </a:prstGeom>
          <a:solidFill>
            <a:srgbClr val="FCE4D6"/>
          </a:solidFill>
          <a:ln w="12700">
            <a:solidFill>
              <a:srgbClr val="D7E3EE"/>
            </a:solidFill>
            <a:prstDash val="solid"/>
          </a:ln>
        </p:spPr>
      </p:sp>
      <p:sp>
        <p:nvSpPr>
          <p:cNvPr id="25" name="Text 22"/>
          <p:cNvSpPr/>
          <p:nvPr/>
        </p:nvSpPr>
        <p:spPr>
          <a:xfrm>
            <a:off x="9025128" y="3858768"/>
            <a:ext cx="215798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6. Sobriété</a:t>
            </a:r>
            <a:endParaRPr lang="en-US" sz="1450" dirty="0"/>
          </a:p>
        </p:txBody>
      </p:sp>
      <p:sp>
        <p:nvSpPr>
          <p:cNvPr id="26" name="Text 23"/>
          <p:cNvSpPr/>
          <p:nvPr/>
        </p:nvSpPr>
        <p:spPr>
          <a:xfrm>
            <a:off x="9052560" y="4270248"/>
            <a:ext cx="2103120" cy="3017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Éviter les filtres qui modifient trop.</a:t>
            </a:r>
            <a:endParaRPr lang="en-US" sz="123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Catalogue numérique : structure minimale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Une bonne fiche répond aux questions du client</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23</a:t>
            </a:r>
            <a:endParaRPr lang="en-US" sz="800" dirty="0"/>
          </a:p>
        </p:txBody>
      </p:sp>
      <p:sp>
        <p:nvSpPr>
          <p:cNvPr id="8" name="Shape 6"/>
          <p:cNvSpPr/>
          <p:nvPr/>
        </p:nvSpPr>
        <p:spPr>
          <a:xfrm>
            <a:off x="777240" y="1143000"/>
            <a:ext cx="2331720" cy="713232"/>
          </a:xfrm>
          <a:prstGeom prst="roundRect">
            <a:avLst>
              <a:gd name="adj" fmla="val 7692"/>
            </a:avLst>
          </a:prstGeom>
          <a:solidFill>
            <a:srgbClr val="EEF5FB"/>
          </a:solidFill>
          <a:ln w="12700">
            <a:solidFill>
              <a:srgbClr val="1F4E78"/>
            </a:solidFill>
            <a:prstDash val="solid"/>
          </a:ln>
        </p:spPr>
      </p:sp>
      <p:sp>
        <p:nvSpPr>
          <p:cNvPr id="9" name="Text 7"/>
          <p:cNvSpPr/>
          <p:nvPr/>
        </p:nvSpPr>
        <p:spPr>
          <a:xfrm>
            <a:off x="868680" y="1380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1F4E78"/>
                </a:solidFill>
                <a:latin typeface="Aptos" pitchFamily="34" charset="0"/>
                <a:ea typeface="Aptos" pitchFamily="34" charset="-122"/>
                <a:cs typeface="Aptos" pitchFamily="34" charset="-120"/>
              </a:rPr>
              <a:t>Nom</a:t>
            </a:r>
            <a:endParaRPr lang="en-US" sz="1220" dirty="0"/>
          </a:p>
        </p:txBody>
      </p:sp>
      <p:sp>
        <p:nvSpPr>
          <p:cNvPr id="10" name="Shape 8"/>
          <p:cNvSpPr/>
          <p:nvPr/>
        </p:nvSpPr>
        <p:spPr>
          <a:xfrm>
            <a:off x="3566160" y="1143000"/>
            <a:ext cx="2331720" cy="713232"/>
          </a:xfrm>
          <a:prstGeom prst="roundRect">
            <a:avLst>
              <a:gd name="adj" fmla="val 7692"/>
            </a:avLst>
          </a:prstGeom>
          <a:solidFill>
            <a:srgbClr val="E2F0D9"/>
          </a:solidFill>
          <a:ln w="12700">
            <a:solidFill>
              <a:srgbClr val="548235"/>
            </a:solidFill>
            <a:prstDash val="solid"/>
          </a:ln>
        </p:spPr>
      </p:sp>
      <p:sp>
        <p:nvSpPr>
          <p:cNvPr id="11" name="Text 9"/>
          <p:cNvSpPr/>
          <p:nvPr/>
        </p:nvSpPr>
        <p:spPr>
          <a:xfrm>
            <a:off x="3657600" y="1380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548235"/>
                </a:solidFill>
                <a:latin typeface="Aptos" pitchFamily="34" charset="0"/>
                <a:ea typeface="Aptos" pitchFamily="34" charset="-122"/>
                <a:cs typeface="Aptos" pitchFamily="34" charset="-120"/>
              </a:rPr>
              <a:t>Photo réelle</a:t>
            </a:r>
            <a:endParaRPr lang="en-US" sz="1220" dirty="0"/>
          </a:p>
        </p:txBody>
      </p:sp>
      <p:sp>
        <p:nvSpPr>
          <p:cNvPr id="12" name="Shape 10"/>
          <p:cNvSpPr/>
          <p:nvPr/>
        </p:nvSpPr>
        <p:spPr>
          <a:xfrm>
            <a:off x="6355080" y="1143000"/>
            <a:ext cx="2331720" cy="713232"/>
          </a:xfrm>
          <a:prstGeom prst="roundRect">
            <a:avLst>
              <a:gd name="adj" fmla="val 7692"/>
            </a:avLst>
          </a:prstGeom>
          <a:solidFill>
            <a:srgbClr val="EEF5FB"/>
          </a:solidFill>
          <a:ln w="12700">
            <a:solidFill>
              <a:srgbClr val="1F4E78"/>
            </a:solidFill>
            <a:prstDash val="solid"/>
          </a:ln>
        </p:spPr>
      </p:sp>
      <p:sp>
        <p:nvSpPr>
          <p:cNvPr id="13" name="Text 11"/>
          <p:cNvSpPr/>
          <p:nvPr/>
        </p:nvSpPr>
        <p:spPr>
          <a:xfrm>
            <a:off x="6446520" y="1380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1F4E78"/>
                </a:solidFill>
                <a:latin typeface="Aptos" pitchFamily="34" charset="0"/>
                <a:ea typeface="Aptos" pitchFamily="34" charset="-122"/>
                <a:cs typeface="Aptos" pitchFamily="34" charset="-120"/>
              </a:rPr>
              <a:t>Description</a:t>
            </a:r>
            <a:endParaRPr lang="en-US" sz="1220" dirty="0"/>
          </a:p>
        </p:txBody>
      </p:sp>
      <p:sp>
        <p:nvSpPr>
          <p:cNvPr id="14" name="Shape 12"/>
          <p:cNvSpPr/>
          <p:nvPr/>
        </p:nvSpPr>
        <p:spPr>
          <a:xfrm>
            <a:off x="9144000" y="1143000"/>
            <a:ext cx="2331720" cy="713232"/>
          </a:xfrm>
          <a:prstGeom prst="roundRect">
            <a:avLst>
              <a:gd name="adj" fmla="val 7692"/>
            </a:avLst>
          </a:prstGeom>
          <a:solidFill>
            <a:srgbClr val="E2F0D9"/>
          </a:solidFill>
          <a:ln w="12700">
            <a:solidFill>
              <a:srgbClr val="548235"/>
            </a:solidFill>
            <a:prstDash val="solid"/>
          </a:ln>
        </p:spPr>
      </p:sp>
      <p:sp>
        <p:nvSpPr>
          <p:cNvPr id="15" name="Text 13"/>
          <p:cNvSpPr/>
          <p:nvPr/>
        </p:nvSpPr>
        <p:spPr>
          <a:xfrm>
            <a:off x="9235440" y="1380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548235"/>
                </a:solidFill>
                <a:latin typeface="Aptos" pitchFamily="34" charset="0"/>
                <a:ea typeface="Aptos" pitchFamily="34" charset="-122"/>
                <a:cs typeface="Aptos" pitchFamily="34" charset="-120"/>
              </a:rPr>
              <a:t>Format/quantité</a:t>
            </a:r>
            <a:endParaRPr lang="en-US" sz="1220" dirty="0"/>
          </a:p>
        </p:txBody>
      </p:sp>
      <p:sp>
        <p:nvSpPr>
          <p:cNvPr id="16" name="Shape 14"/>
          <p:cNvSpPr/>
          <p:nvPr/>
        </p:nvSpPr>
        <p:spPr>
          <a:xfrm>
            <a:off x="777240" y="2286000"/>
            <a:ext cx="2331720" cy="713232"/>
          </a:xfrm>
          <a:prstGeom prst="roundRect">
            <a:avLst>
              <a:gd name="adj" fmla="val 7692"/>
            </a:avLst>
          </a:prstGeom>
          <a:solidFill>
            <a:srgbClr val="EEF5FB"/>
          </a:solidFill>
          <a:ln w="12700">
            <a:solidFill>
              <a:srgbClr val="1F4E78"/>
            </a:solidFill>
            <a:prstDash val="solid"/>
          </a:ln>
        </p:spPr>
      </p:sp>
      <p:sp>
        <p:nvSpPr>
          <p:cNvPr id="17" name="Text 15"/>
          <p:cNvSpPr/>
          <p:nvPr/>
        </p:nvSpPr>
        <p:spPr>
          <a:xfrm>
            <a:off x="868680" y="2523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1F4E78"/>
                </a:solidFill>
                <a:latin typeface="Aptos" pitchFamily="34" charset="0"/>
                <a:ea typeface="Aptos" pitchFamily="34" charset="-122"/>
                <a:cs typeface="Aptos" pitchFamily="34" charset="-120"/>
              </a:rPr>
              <a:t>Prix/devis</a:t>
            </a:r>
            <a:endParaRPr lang="en-US" sz="1220" dirty="0"/>
          </a:p>
        </p:txBody>
      </p:sp>
      <p:sp>
        <p:nvSpPr>
          <p:cNvPr id="18" name="Shape 16"/>
          <p:cNvSpPr/>
          <p:nvPr/>
        </p:nvSpPr>
        <p:spPr>
          <a:xfrm>
            <a:off x="3566160" y="2286000"/>
            <a:ext cx="2331720" cy="713232"/>
          </a:xfrm>
          <a:prstGeom prst="roundRect">
            <a:avLst>
              <a:gd name="adj" fmla="val 7692"/>
            </a:avLst>
          </a:prstGeom>
          <a:solidFill>
            <a:srgbClr val="E2F0D9"/>
          </a:solidFill>
          <a:ln w="12700">
            <a:solidFill>
              <a:srgbClr val="548235"/>
            </a:solidFill>
            <a:prstDash val="solid"/>
          </a:ln>
        </p:spPr>
      </p:sp>
      <p:sp>
        <p:nvSpPr>
          <p:cNvPr id="19" name="Text 17"/>
          <p:cNvSpPr/>
          <p:nvPr/>
        </p:nvSpPr>
        <p:spPr>
          <a:xfrm>
            <a:off x="3657600" y="2523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548235"/>
                </a:solidFill>
                <a:latin typeface="Aptos" pitchFamily="34" charset="0"/>
                <a:ea typeface="Aptos" pitchFamily="34" charset="-122"/>
                <a:cs typeface="Aptos" pitchFamily="34" charset="-120"/>
              </a:rPr>
              <a:t>Disponibilité</a:t>
            </a:r>
            <a:endParaRPr lang="en-US" sz="1220" dirty="0"/>
          </a:p>
        </p:txBody>
      </p:sp>
      <p:sp>
        <p:nvSpPr>
          <p:cNvPr id="20" name="Shape 18"/>
          <p:cNvSpPr/>
          <p:nvPr/>
        </p:nvSpPr>
        <p:spPr>
          <a:xfrm>
            <a:off x="6355080" y="2286000"/>
            <a:ext cx="2331720" cy="713232"/>
          </a:xfrm>
          <a:prstGeom prst="roundRect">
            <a:avLst>
              <a:gd name="adj" fmla="val 7692"/>
            </a:avLst>
          </a:prstGeom>
          <a:solidFill>
            <a:srgbClr val="EEF5FB"/>
          </a:solidFill>
          <a:ln w="12700">
            <a:solidFill>
              <a:srgbClr val="1F4E78"/>
            </a:solidFill>
            <a:prstDash val="solid"/>
          </a:ln>
        </p:spPr>
      </p:sp>
      <p:sp>
        <p:nvSpPr>
          <p:cNvPr id="21" name="Text 19"/>
          <p:cNvSpPr/>
          <p:nvPr/>
        </p:nvSpPr>
        <p:spPr>
          <a:xfrm>
            <a:off x="6446520" y="2523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1F4E78"/>
                </a:solidFill>
                <a:latin typeface="Aptos" pitchFamily="34" charset="0"/>
                <a:ea typeface="Aptos" pitchFamily="34" charset="-122"/>
                <a:cs typeface="Aptos" pitchFamily="34" charset="-120"/>
              </a:rPr>
              <a:t>Livraison/retrait</a:t>
            </a:r>
            <a:endParaRPr lang="en-US" sz="1220" dirty="0"/>
          </a:p>
        </p:txBody>
      </p:sp>
      <p:sp>
        <p:nvSpPr>
          <p:cNvPr id="22" name="Shape 20"/>
          <p:cNvSpPr/>
          <p:nvPr/>
        </p:nvSpPr>
        <p:spPr>
          <a:xfrm>
            <a:off x="9144000" y="2286000"/>
            <a:ext cx="2331720" cy="713232"/>
          </a:xfrm>
          <a:prstGeom prst="roundRect">
            <a:avLst>
              <a:gd name="adj" fmla="val 7692"/>
            </a:avLst>
          </a:prstGeom>
          <a:solidFill>
            <a:srgbClr val="E2F0D9"/>
          </a:solidFill>
          <a:ln w="12700">
            <a:solidFill>
              <a:srgbClr val="548235"/>
            </a:solidFill>
            <a:prstDash val="solid"/>
          </a:ln>
        </p:spPr>
      </p:sp>
      <p:sp>
        <p:nvSpPr>
          <p:cNvPr id="23" name="Text 21"/>
          <p:cNvSpPr/>
          <p:nvPr/>
        </p:nvSpPr>
        <p:spPr>
          <a:xfrm>
            <a:off x="9235440" y="2523744"/>
            <a:ext cx="2148840" cy="146304"/>
          </a:xfrm>
          <a:prstGeom prst="rect">
            <a:avLst/>
          </a:prstGeom>
          <a:noFill/>
          <a:ln/>
        </p:spPr>
        <p:txBody>
          <a:bodyPr wrap="square" lIns="0" tIns="0" rIns="0" bIns="0" rtlCol="0" anchor="ctr">
            <a:normAutofit/>
          </a:bodyPr>
          <a:lstStyle/>
          <a:p>
            <a:pPr algn="ctr" indent="0" marL="0">
              <a:buNone/>
            </a:pPr>
            <a:r>
              <a:rPr lang="en-US" sz="1220" b="1" dirty="0">
                <a:solidFill>
                  <a:srgbClr val="548235"/>
                </a:solidFill>
                <a:latin typeface="Aptos" pitchFamily="34" charset="0"/>
                <a:ea typeface="Aptos" pitchFamily="34" charset="-122"/>
                <a:cs typeface="Aptos" pitchFamily="34" charset="-120"/>
              </a:rPr>
              <a:t>Contact</a:t>
            </a:r>
            <a:endParaRPr lang="en-US" sz="1220" dirty="0"/>
          </a:p>
        </p:txBody>
      </p:sp>
      <p:sp>
        <p:nvSpPr>
          <p:cNvPr id="24" name="Shape 22"/>
          <p:cNvSpPr/>
          <p:nvPr/>
        </p:nvSpPr>
        <p:spPr>
          <a:xfrm>
            <a:off x="777240" y="3703320"/>
            <a:ext cx="5212080" cy="1234440"/>
          </a:xfrm>
          <a:prstGeom prst="roundRect">
            <a:avLst>
              <a:gd name="adj" fmla="val 5926"/>
            </a:avLst>
          </a:prstGeom>
          <a:solidFill>
            <a:srgbClr val="EEF5FB"/>
          </a:solidFill>
          <a:ln w="12700">
            <a:solidFill>
              <a:srgbClr val="D7E3EE"/>
            </a:solidFill>
            <a:prstDash val="solid"/>
          </a:ln>
        </p:spPr>
      </p:sp>
      <p:sp>
        <p:nvSpPr>
          <p:cNvPr id="25" name="Text 23"/>
          <p:cNvSpPr/>
          <p:nvPr/>
        </p:nvSpPr>
        <p:spPr>
          <a:xfrm>
            <a:off x="978408" y="3858768"/>
            <a:ext cx="48097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Exemple produit</a:t>
            </a:r>
            <a:endParaRPr lang="en-US" sz="1450" dirty="0"/>
          </a:p>
        </p:txBody>
      </p:sp>
      <p:sp>
        <p:nvSpPr>
          <p:cNvPr id="26" name="Text 24"/>
          <p:cNvSpPr/>
          <p:nvPr/>
        </p:nvSpPr>
        <p:spPr>
          <a:xfrm>
            <a:off x="1005840" y="4270248"/>
            <a:ext cx="4754880" cy="57607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Café moulu local — sachet 250g — prix : [ ] Ar — disponible sur commande — contact : [ ].</a:t>
            </a:r>
            <a:endParaRPr lang="en-US" sz="1350" dirty="0"/>
          </a:p>
        </p:txBody>
      </p:sp>
      <p:sp>
        <p:nvSpPr>
          <p:cNvPr id="27" name="Shape 25"/>
          <p:cNvSpPr/>
          <p:nvPr/>
        </p:nvSpPr>
        <p:spPr>
          <a:xfrm>
            <a:off x="6263640" y="3703320"/>
            <a:ext cx="5212080" cy="1234440"/>
          </a:xfrm>
          <a:prstGeom prst="roundRect">
            <a:avLst>
              <a:gd name="adj" fmla="val 5926"/>
            </a:avLst>
          </a:prstGeom>
          <a:solidFill>
            <a:srgbClr val="E2F0D9"/>
          </a:solidFill>
          <a:ln w="12700">
            <a:solidFill>
              <a:srgbClr val="D7E3EE"/>
            </a:solidFill>
            <a:prstDash val="solid"/>
          </a:ln>
        </p:spPr>
      </p:sp>
      <p:sp>
        <p:nvSpPr>
          <p:cNvPr id="28" name="Text 26"/>
          <p:cNvSpPr/>
          <p:nvPr/>
        </p:nvSpPr>
        <p:spPr>
          <a:xfrm>
            <a:off x="6464808" y="3858768"/>
            <a:ext cx="48097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Exemple service</a:t>
            </a:r>
            <a:endParaRPr lang="en-US" sz="1450" dirty="0"/>
          </a:p>
        </p:txBody>
      </p:sp>
      <p:sp>
        <p:nvSpPr>
          <p:cNvPr id="29" name="Text 27"/>
          <p:cNvSpPr/>
          <p:nvPr/>
        </p:nvSpPr>
        <p:spPr>
          <a:xfrm>
            <a:off x="6492240" y="4270248"/>
            <a:ext cx="4754880" cy="57607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Création d’affiches numériques — format Facebook/WhatsApp — délai à convenir — tarif sur devis.</a:t>
            </a:r>
            <a:endParaRPr lang="en-US" sz="13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Profil d’entreprise Google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Apparaître correctement dans Search et Maps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24</a:t>
            </a:r>
            <a:endParaRPr lang="en-US" sz="800" dirty="0"/>
          </a:p>
        </p:txBody>
      </p:sp>
      <p:pic>
        <p:nvPicPr>
          <p:cNvPr id="8" name="Image 0" descr="/mnt/data/a_clean_bright_modern_digital_marketing_ecomme_batch_3.png">    </p:cNvPr>
          <p:cNvPicPr>
            <a:picLocks noChangeAspect="1"/>
          </p:cNvPicPr>
          <p:nvPr/>
        </p:nvPicPr>
        <p:blipFill>
          <a:blip r:embed="rId1"/>
          <a:srcRect l="48000" r="2237" t="5000" b="25000"/>
          <a:stretch/>
        </p:blipFill>
        <p:spPr>
          <a:xfrm>
            <a:off x="6766560" y="1097280"/>
            <a:ext cx="4389120" cy="3474720"/>
          </a:xfrm>
          <a:prstGeom prst="rect">
            <a:avLst/>
          </a:prstGeom>
        </p:spPr>
      </p:pic>
      <p:sp>
        <p:nvSpPr>
          <p:cNvPr id="9" name="Shape 6"/>
          <p:cNvSpPr/>
          <p:nvPr/>
        </p:nvSpPr>
        <p:spPr>
          <a:xfrm>
            <a:off x="731520" y="1143000"/>
            <a:ext cx="5440680" cy="960120"/>
          </a:xfrm>
          <a:prstGeom prst="roundRect">
            <a:avLst>
              <a:gd name="adj" fmla="val 7619"/>
            </a:avLst>
          </a:prstGeom>
          <a:solidFill>
            <a:srgbClr val="EEF5FB"/>
          </a:solidFill>
          <a:ln w="12700">
            <a:solidFill>
              <a:srgbClr val="D7E3EE"/>
            </a:solidFill>
            <a:prstDash val="solid"/>
          </a:ln>
        </p:spPr>
      </p:sp>
      <p:sp>
        <p:nvSpPr>
          <p:cNvPr id="10" name="Text 7"/>
          <p:cNvSpPr/>
          <p:nvPr/>
        </p:nvSpPr>
        <p:spPr>
          <a:xfrm>
            <a:off x="932688"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À préparer</a:t>
            </a:r>
            <a:endParaRPr lang="en-US" sz="1450" dirty="0"/>
          </a:p>
        </p:txBody>
      </p:sp>
      <p:sp>
        <p:nvSpPr>
          <p:cNvPr id="11" name="Text 8"/>
          <p:cNvSpPr/>
          <p:nvPr/>
        </p:nvSpPr>
        <p:spPr>
          <a:xfrm>
            <a:off x="960120" y="1673352"/>
            <a:ext cx="4983480" cy="320040"/>
          </a:xfrm>
          <a:prstGeom prst="rect">
            <a:avLst/>
          </a:prstGeom>
          <a:noFill/>
          <a:ln/>
        </p:spPr>
        <p:txBody>
          <a:bodyPr wrap="square" lIns="508" tIns="508" rIns="508" bIns="508" rtlCol="0" anchor="t">
            <a:normAutofit/>
          </a:bodyPr>
          <a:lstStyle/>
          <a:p>
            <a:pPr marL="152400" indent="-152400">
              <a:buSzPct val="100000"/>
              <a:buChar char="•"/>
            </a:pPr>
            <a:r>
              <a:rPr lang="en-US" sz="1130" dirty="0">
                <a:solidFill>
                  <a:srgbClr val="222222"/>
                </a:solidFill>
                <a:latin typeface="Aptos" pitchFamily="34" charset="0"/>
                <a:ea typeface="Aptos" pitchFamily="34" charset="-122"/>
                <a:cs typeface="Aptos" pitchFamily="34" charset="-120"/>
              </a:rPr>
              <a:t>Nom réel</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Catégorie</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Adresse ou zone</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Téléphone</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Horaires</a:t>
            </a:r>
            <a:endParaRPr lang="en-US" sz="1130" dirty="0"/>
          </a:p>
        </p:txBody>
      </p:sp>
      <p:sp>
        <p:nvSpPr>
          <p:cNvPr id="12" name="Shape 9"/>
          <p:cNvSpPr/>
          <p:nvPr/>
        </p:nvSpPr>
        <p:spPr>
          <a:xfrm>
            <a:off x="731520" y="2423160"/>
            <a:ext cx="5440680" cy="960120"/>
          </a:xfrm>
          <a:prstGeom prst="roundRect">
            <a:avLst>
              <a:gd name="adj" fmla="val 7619"/>
            </a:avLst>
          </a:prstGeom>
          <a:solidFill>
            <a:srgbClr val="E2F0D9"/>
          </a:solidFill>
          <a:ln w="12700">
            <a:solidFill>
              <a:srgbClr val="D7E3EE"/>
            </a:solidFill>
            <a:prstDash val="solid"/>
          </a:ln>
        </p:spPr>
      </p:sp>
      <p:sp>
        <p:nvSpPr>
          <p:cNvPr id="13" name="Text 10"/>
          <p:cNvSpPr/>
          <p:nvPr/>
        </p:nvSpPr>
        <p:spPr>
          <a:xfrm>
            <a:off x="932688" y="257860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À montrer</a:t>
            </a:r>
            <a:endParaRPr lang="en-US" sz="1450" dirty="0"/>
          </a:p>
        </p:txBody>
      </p:sp>
      <p:sp>
        <p:nvSpPr>
          <p:cNvPr id="14" name="Text 11"/>
          <p:cNvSpPr/>
          <p:nvPr/>
        </p:nvSpPr>
        <p:spPr>
          <a:xfrm>
            <a:off x="960120" y="2953512"/>
            <a:ext cx="4983480" cy="320040"/>
          </a:xfrm>
          <a:prstGeom prst="rect">
            <a:avLst/>
          </a:prstGeom>
          <a:noFill/>
          <a:ln/>
        </p:spPr>
        <p:txBody>
          <a:bodyPr wrap="square" lIns="508" tIns="508" rIns="508" bIns="508" rtlCol="0" anchor="t">
            <a:normAutofit/>
          </a:bodyPr>
          <a:lstStyle/>
          <a:p>
            <a:pPr marL="152400" indent="-152400">
              <a:buSzPct val="100000"/>
              <a:buChar char="•"/>
            </a:pPr>
            <a:r>
              <a:rPr lang="en-US" sz="1130" dirty="0">
                <a:solidFill>
                  <a:srgbClr val="222222"/>
                </a:solidFill>
                <a:latin typeface="Aptos" pitchFamily="34" charset="0"/>
                <a:ea typeface="Aptos" pitchFamily="34" charset="-122"/>
                <a:cs typeface="Aptos" pitchFamily="34" charset="-120"/>
              </a:rPr>
              <a:t>Photos réelles</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Description claire</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Services</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Lien ou catalogue</a:t>
            </a:r>
            <a:endParaRPr lang="en-US" sz="1130" dirty="0"/>
          </a:p>
        </p:txBody>
      </p:sp>
      <p:sp>
        <p:nvSpPr>
          <p:cNvPr id="15" name="Shape 12"/>
          <p:cNvSpPr/>
          <p:nvPr/>
        </p:nvSpPr>
        <p:spPr>
          <a:xfrm>
            <a:off x="731520" y="3703320"/>
            <a:ext cx="5440680" cy="960120"/>
          </a:xfrm>
          <a:prstGeom prst="roundRect">
            <a:avLst>
              <a:gd name="adj" fmla="val 7619"/>
            </a:avLst>
          </a:prstGeom>
          <a:solidFill>
            <a:srgbClr val="F4CCCC"/>
          </a:solidFill>
          <a:ln w="12700">
            <a:solidFill>
              <a:srgbClr val="D7E3EE"/>
            </a:solidFill>
            <a:prstDash val="solid"/>
          </a:ln>
        </p:spPr>
      </p:sp>
      <p:sp>
        <p:nvSpPr>
          <p:cNvPr id="16" name="Text 13"/>
          <p:cNvSpPr/>
          <p:nvPr/>
        </p:nvSpPr>
        <p:spPr>
          <a:xfrm>
            <a:off x="932688" y="3858768"/>
            <a:ext cx="503834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À éviter</a:t>
            </a:r>
            <a:endParaRPr lang="en-US" sz="1450" dirty="0"/>
          </a:p>
        </p:txBody>
      </p:sp>
      <p:sp>
        <p:nvSpPr>
          <p:cNvPr id="17" name="Text 14"/>
          <p:cNvSpPr/>
          <p:nvPr/>
        </p:nvSpPr>
        <p:spPr>
          <a:xfrm>
            <a:off x="960120" y="4233672"/>
            <a:ext cx="4983480" cy="320040"/>
          </a:xfrm>
          <a:prstGeom prst="rect">
            <a:avLst/>
          </a:prstGeom>
          <a:noFill/>
          <a:ln/>
        </p:spPr>
        <p:txBody>
          <a:bodyPr wrap="square" lIns="508" tIns="508" rIns="508" bIns="508" rtlCol="0" anchor="t">
            <a:normAutofit/>
          </a:bodyPr>
          <a:lstStyle/>
          <a:p>
            <a:pPr marL="152400" indent="-152400">
              <a:buSzPct val="100000"/>
              <a:buChar char="•"/>
            </a:pPr>
            <a:r>
              <a:rPr lang="en-US" sz="1130" dirty="0">
                <a:solidFill>
                  <a:srgbClr val="222222"/>
                </a:solidFill>
                <a:latin typeface="Aptos" pitchFamily="34" charset="0"/>
                <a:ea typeface="Aptos" pitchFamily="34" charset="-122"/>
                <a:cs typeface="Aptos" pitchFamily="34" charset="-120"/>
              </a:rPr>
              <a:t>Fausse adresse</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Profils doublons</a:t>
            </a:r>
            <a:endParaRPr lang="en-US" sz="1130" dirty="0"/>
          </a:p>
          <a:p>
            <a:pPr marL="152400" indent="-152400">
              <a:buSzPct val="100000"/>
              <a:buChar char="•"/>
            </a:pPr>
            <a:r>
              <a:rPr lang="en-US" sz="1130" dirty="0">
                <a:solidFill>
                  <a:srgbClr val="222222"/>
                </a:solidFill>
                <a:latin typeface="Aptos" pitchFamily="34" charset="0"/>
                <a:ea typeface="Aptos" pitchFamily="34" charset="-122"/>
                <a:cs typeface="Aptos" pitchFamily="34" charset="-120"/>
              </a:rPr>
              <a:t>Compte propriétaire perdu</a:t>
            </a:r>
            <a:endParaRPr lang="en-US" sz="1130" dirty="0"/>
          </a:p>
        </p:txBody>
      </p:sp>
      <p:sp>
        <p:nvSpPr>
          <p:cNvPr id="18" name="Text 15"/>
          <p:cNvSpPr/>
          <p:nvPr/>
        </p:nvSpPr>
        <p:spPr>
          <a:xfrm>
            <a:off x="914400" y="5166360"/>
            <a:ext cx="10332720" cy="329184"/>
          </a:xfrm>
          <a:prstGeom prst="rect">
            <a:avLst/>
          </a:prstGeom>
          <a:noFill/>
          <a:ln/>
        </p:spPr>
        <p:txBody>
          <a:bodyPr wrap="square" lIns="0" tIns="0" rIns="0" bIns="0" rtlCol="0" anchor="ctr">
            <a:normAutofit/>
          </a:bodyP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Priorité : restaurants, commerces, hébergements, prestataires avec local ou zone de service.</a:t>
            </a:r>
            <a:endParaRPr lang="en-US" sz="1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Facebook Page : publier avec objectif</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Une publication professionnelle répond à 5 questions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25</a:t>
            </a:r>
            <a:endParaRPr lang="en-US" sz="800" dirty="0"/>
          </a:p>
        </p:txBody>
      </p:sp>
      <p:sp>
        <p:nvSpPr>
          <p:cNvPr id="8" name="Shape 6"/>
          <p:cNvSpPr/>
          <p:nvPr/>
        </p:nvSpPr>
        <p:spPr>
          <a:xfrm>
            <a:off x="685800" y="1280160"/>
            <a:ext cx="1993392" cy="1298448"/>
          </a:xfrm>
          <a:prstGeom prst="roundRect">
            <a:avLst>
              <a:gd name="adj" fmla="val 5634"/>
            </a:avLst>
          </a:prstGeom>
          <a:solidFill>
            <a:srgbClr val="EEF5FB"/>
          </a:solidFill>
          <a:ln w="12700">
            <a:solidFill>
              <a:srgbClr val="D7E3EE"/>
            </a:solidFill>
            <a:prstDash val="solid"/>
          </a:ln>
        </p:spPr>
      </p:sp>
      <p:sp>
        <p:nvSpPr>
          <p:cNvPr id="9" name="Text 7"/>
          <p:cNvSpPr/>
          <p:nvPr/>
        </p:nvSpPr>
        <p:spPr>
          <a:xfrm>
            <a:off x="886968" y="1435608"/>
            <a:ext cx="1591056"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Quoi ?</a:t>
            </a:r>
            <a:endParaRPr lang="en-US" sz="1450" dirty="0"/>
          </a:p>
        </p:txBody>
      </p:sp>
      <p:sp>
        <p:nvSpPr>
          <p:cNvPr id="10" name="Text 8"/>
          <p:cNvSpPr/>
          <p:nvPr/>
        </p:nvSpPr>
        <p:spPr>
          <a:xfrm>
            <a:off x="914400" y="1847088"/>
            <a:ext cx="1536192" cy="640080"/>
          </a:xfrm>
          <a:prstGeom prst="rect">
            <a:avLst/>
          </a:prstGeom>
          <a:noFill/>
          <a:ln/>
        </p:spPr>
        <p:txBody>
          <a:bodyPr wrap="square" lIns="0" tIns="0" rIns="0" bIns="0" rtlCol="0" anchor="t">
            <a:normAutofit/>
          </a:bodyPr>
          <a:lstStyle/>
          <a:p>
            <a:pPr indent="0" marL="0">
              <a:buNone/>
            </a:pPr>
            <a:r>
              <a:rPr lang="en-US" sz="1300" dirty="0">
                <a:solidFill>
                  <a:srgbClr val="222222"/>
                </a:solidFill>
                <a:latin typeface="Aptos" pitchFamily="34" charset="0"/>
                <a:ea typeface="Aptos" pitchFamily="34" charset="-122"/>
                <a:cs typeface="Aptos" pitchFamily="34" charset="-120"/>
              </a:rPr>
              <a:t>Produit ou service</a:t>
            </a:r>
            <a:endParaRPr lang="en-US" sz="1300" dirty="0"/>
          </a:p>
        </p:txBody>
      </p:sp>
      <p:sp>
        <p:nvSpPr>
          <p:cNvPr id="11" name="Shape 9"/>
          <p:cNvSpPr/>
          <p:nvPr/>
        </p:nvSpPr>
        <p:spPr>
          <a:xfrm>
            <a:off x="2953512" y="1280160"/>
            <a:ext cx="1993392" cy="1298448"/>
          </a:xfrm>
          <a:prstGeom prst="roundRect">
            <a:avLst>
              <a:gd name="adj" fmla="val 5634"/>
            </a:avLst>
          </a:prstGeom>
          <a:solidFill>
            <a:srgbClr val="E2F0D9"/>
          </a:solidFill>
          <a:ln w="12700">
            <a:solidFill>
              <a:srgbClr val="D7E3EE"/>
            </a:solidFill>
            <a:prstDash val="solid"/>
          </a:ln>
        </p:spPr>
      </p:sp>
      <p:sp>
        <p:nvSpPr>
          <p:cNvPr id="12" name="Text 10"/>
          <p:cNvSpPr/>
          <p:nvPr/>
        </p:nvSpPr>
        <p:spPr>
          <a:xfrm>
            <a:off x="3154680" y="1435608"/>
            <a:ext cx="1591056"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Pour qui ?</a:t>
            </a:r>
            <a:endParaRPr lang="en-US" sz="1450" dirty="0"/>
          </a:p>
        </p:txBody>
      </p:sp>
      <p:sp>
        <p:nvSpPr>
          <p:cNvPr id="13" name="Text 11"/>
          <p:cNvSpPr/>
          <p:nvPr/>
        </p:nvSpPr>
        <p:spPr>
          <a:xfrm>
            <a:off x="3182112" y="1847088"/>
            <a:ext cx="1536192" cy="640080"/>
          </a:xfrm>
          <a:prstGeom prst="rect">
            <a:avLst/>
          </a:prstGeom>
          <a:noFill/>
          <a:ln/>
        </p:spPr>
        <p:txBody>
          <a:bodyPr wrap="square" lIns="0" tIns="0" rIns="0" bIns="0" rtlCol="0" anchor="t">
            <a:normAutofit/>
          </a:bodyPr>
          <a:lstStyle/>
          <a:p>
            <a:pPr indent="0" marL="0">
              <a:buNone/>
            </a:pPr>
            <a:r>
              <a:rPr lang="en-US" sz="1300" dirty="0">
                <a:solidFill>
                  <a:srgbClr val="222222"/>
                </a:solidFill>
                <a:latin typeface="Aptos" pitchFamily="34" charset="0"/>
                <a:ea typeface="Aptos" pitchFamily="34" charset="-122"/>
                <a:cs typeface="Aptos" pitchFamily="34" charset="-120"/>
              </a:rPr>
              <a:t>Client ou public</a:t>
            </a:r>
            <a:endParaRPr lang="en-US" sz="1300" dirty="0"/>
          </a:p>
        </p:txBody>
      </p:sp>
      <p:sp>
        <p:nvSpPr>
          <p:cNvPr id="14" name="Shape 12"/>
          <p:cNvSpPr/>
          <p:nvPr/>
        </p:nvSpPr>
        <p:spPr>
          <a:xfrm>
            <a:off x="5221224" y="1280160"/>
            <a:ext cx="1993392" cy="1298448"/>
          </a:xfrm>
          <a:prstGeom prst="roundRect">
            <a:avLst>
              <a:gd name="adj" fmla="val 5634"/>
            </a:avLst>
          </a:prstGeom>
          <a:solidFill>
            <a:srgbClr val="EEF5FB"/>
          </a:solidFill>
          <a:ln w="12700">
            <a:solidFill>
              <a:srgbClr val="D7E3EE"/>
            </a:solidFill>
            <a:prstDash val="solid"/>
          </a:ln>
        </p:spPr>
      </p:sp>
      <p:sp>
        <p:nvSpPr>
          <p:cNvPr id="15" name="Text 13"/>
          <p:cNvSpPr/>
          <p:nvPr/>
        </p:nvSpPr>
        <p:spPr>
          <a:xfrm>
            <a:off x="5422392" y="1435608"/>
            <a:ext cx="1591056"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Pourquoi ?</a:t>
            </a:r>
            <a:endParaRPr lang="en-US" sz="1450" dirty="0"/>
          </a:p>
        </p:txBody>
      </p:sp>
      <p:sp>
        <p:nvSpPr>
          <p:cNvPr id="16" name="Text 14"/>
          <p:cNvSpPr/>
          <p:nvPr/>
        </p:nvSpPr>
        <p:spPr>
          <a:xfrm>
            <a:off x="5449824" y="1847088"/>
            <a:ext cx="1536192" cy="640080"/>
          </a:xfrm>
          <a:prstGeom prst="rect">
            <a:avLst/>
          </a:prstGeom>
          <a:noFill/>
          <a:ln/>
        </p:spPr>
        <p:txBody>
          <a:bodyPr wrap="square" lIns="0" tIns="0" rIns="0" bIns="0" rtlCol="0" anchor="t">
            <a:normAutofit/>
          </a:bodyPr>
          <a:lstStyle/>
          <a:p>
            <a:pPr indent="0" marL="0">
              <a:buNone/>
            </a:pPr>
            <a:r>
              <a:rPr lang="en-US" sz="1300" dirty="0">
                <a:solidFill>
                  <a:srgbClr val="222222"/>
                </a:solidFill>
                <a:latin typeface="Aptos" pitchFamily="34" charset="0"/>
                <a:ea typeface="Aptos" pitchFamily="34" charset="-122"/>
                <a:cs typeface="Aptos" pitchFamily="34" charset="-120"/>
              </a:rPr>
              <a:t>Besoin résolu</a:t>
            </a:r>
            <a:endParaRPr lang="en-US" sz="1300" dirty="0"/>
          </a:p>
        </p:txBody>
      </p:sp>
      <p:sp>
        <p:nvSpPr>
          <p:cNvPr id="17" name="Shape 15"/>
          <p:cNvSpPr/>
          <p:nvPr/>
        </p:nvSpPr>
        <p:spPr>
          <a:xfrm>
            <a:off x="7488936" y="1280160"/>
            <a:ext cx="1993392" cy="1298448"/>
          </a:xfrm>
          <a:prstGeom prst="roundRect">
            <a:avLst>
              <a:gd name="adj" fmla="val 5634"/>
            </a:avLst>
          </a:prstGeom>
          <a:solidFill>
            <a:srgbClr val="E2F0D9"/>
          </a:solidFill>
          <a:ln w="12700">
            <a:solidFill>
              <a:srgbClr val="D7E3EE"/>
            </a:solidFill>
            <a:prstDash val="solid"/>
          </a:ln>
        </p:spPr>
      </p:sp>
      <p:sp>
        <p:nvSpPr>
          <p:cNvPr id="18" name="Text 16"/>
          <p:cNvSpPr/>
          <p:nvPr/>
        </p:nvSpPr>
        <p:spPr>
          <a:xfrm>
            <a:off x="7690104" y="1435608"/>
            <a:ext cx="1591056"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Combien ?</a:t>
            </a:r>
            <a:endParaRPr lang="en-US" sz="1450" dirty="0"/>
          </a:p>
        </p:txBody>
      </p:sp>
      <p:sp>
        <p:nvSpPr>
          <p:cNvPr id="19" name="Text 17"/>
          <p:cNvSpPr/>
          <p:nvPr/>
        </p:nvSpPr>
        <p:spPr>
          <a:xfrm>
            <a:off x="7717536" y="1847088"/>
            <a:ext cx="1536192" cy="640080"/>
          </a:xfrm>
          <a:prstGeom prst="rect">
            <a:avLst/>
          </a:prstGeom>
          <a:noFill/>
          <a:ln/>
        </p:spPr>
        <p:txBody>
          <a:bodyPr wrap="square" lIns="0" tIns="0" rIns="0" bIns="0" rtlCol="0" anchor="t">
            <a:normAutofit/>
          </a:bodyPr>
          <a:lstStyle/>
          <a:p>
            <a:pPr indent="0" marL="0">
              <a:buNone/>
            </a:pPr>
            <a:r>
              <a:rPr lang="en-US" sz="1300" dirty="0">
                <a:solidFill>
                  <a:srgbClr val="222222"/>
                </a:solidFill>
                <a:latin typeface="Aptos" pitchFamily="34" charset="0"/>
                <a:ea typeface="Aptos" pitchFamily="34" charset="-122"/>
                <a:cs typeface="Aptos" pitchFamily="34" charset="-120"/>
              </a:rPr>
              <a:t>Prix ou devis</a:t>
            </a:r>
            <a:endParaRPr lang="en-US" sz="1300" dirty="0"/>
          </a:p>
        </p:txBody>
      </p:sp>
      <p:sp>
        <p:nvSpPr>
          <p:cNvPr id="20" name="Shape 18"/>
          <p:cNvSpPr/>
          <p:nvPr/>
        </p:nvSpPr>
        <p:spPr>
          <a:xfrm>
            <a:off x="9756648" y="1280160"/>
            <a:ext cx="1993392" cy="1298448"/>
          </a:xfrm>
          <a:prstGeom prst="roundRect">
            <a:avLst>
              <a:gd name="adj" fmla="val 5634"/>
            </a:avLst>
          </a:prstGeom>
          <a:solidFill>
            <a:srgbClr val="EEF5FB"/>
          </a:solidFill>
          <a:ln w="12700">
            <a:solidFill>
              <a:srgbClr val="D7E3EE"/>
            </a:solidFill>
            <a:prstDash val="solid"/>
          </a:ln>
        </p:spPr>
      </p:sp>
      <p:sp>
        <p:nvSpPr>
          <p:cNvPr id="21" name="Text 19"/>
          <p:cNvSpPr/>
          <p:nvPr/>
        </p:nvSpPr>
        <p:spPr>
          <a:xfrm>
            <a:off x="9957816" y="1435608"/>
            <a:ext cx="1591056"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Comment ?</a:t>
            </a:r>
            <a:endParaRPr lang="en-US" sz="1450" dirty="0"/>
          </a:p>
        </p:txBody>
      </p:sp>
      <p:sp>
        <p:nvSpPr>
          <p:cNvPr id="22" name="Text 20"/>
          <p:cNvSpPr/>
          <p:nvPr/>
        </p:nvSpPr>
        <p:spPr>
          <a:xfrm>
            <a:off x="9985248" y="1847088"/>
            <a:ext cx="1536192" cy="640080"/>
          </a:xfrm>
          <a:prstGeom prst="rect">
            <a:avLst/>
          </a:prstGeom>
          <a:noFill/>
          <a:ln/>
        </p:spPr>
        <p:txBody>
          <a:bodyPr wrap="square" lIns="0" tIns="0" rIns="0" bIns="0" rtlCol="0" anchor="t">
            <a:normAutofit/>
          </a:bodyPr>
          <a:lstStyle/>
          <a:p>
            <a:pPr indent="0" marL="0">
              <a:buNone/>
            </a:pPr>
            <a:r>
              <a:rPr lang="en-US" sz="1300" dirty="0">
                <a:solidFill>
                  <a:srgbClr val="222222"/>
                </a:solidFill>
                <a:latin typeface="Aptos" pitchFamily="34" charset="0"/>
                <a:ea typeface="Aptos" pitchFamily="34" charset="-122"/>
                <a:cs typeface="Aptos" pitchFamily="34" charset="-120"/>
              </a:rPr>
              <a:t>Commander/contacter</a:t>
            </a:r>
            <a:endParaRPr lang="en-US" sz="1300" dirty="0"/>
          </a:p>
        </p:txBody>
      </p:sp>
      <p:sp>
        <p:nvSpPr>
          <p:cNvPr id="23" name="Shape 21"/>
          <p:cNvSpPr/>
          <p:nvPr/>
        </p:nvSpPr>
        <p:spPr>
          <a:xfrm>
            <a:off x="914400" y="3429000"/>
            <a:ext cx="10378440" cy="1463040"/>
          </a:xfrm>
          <a:prstGeom prst="roundRect">
            <a:avLst>
              <a:gd name="adj" fmla="val 5000"/>
            </a:avLst>
          </a:prstGeom>
          <a:solidFill>
            <a:srgbClr val="F8FBFD"/>
          </a:solidFill>
          <a:ln w="12700">
            <a:solidFill>
              <a:srgbClr val="D7E3EE"/>
            </a:solidFill>
            <a:prstDash val="solid"/>
          </a:ln>
        </p:spPr>
      </p:sp>
      <p:sp>
        <p:nvSpPr>
          <p:cNvPr id="24" name="Text 22"/>
          <p:cNvSpPr/>
          <p:nvPr/>
        </p:nvSpPr>
        <p:spPr>
          <a:xfrm>
            <a:off x="1143000" y="3621024"/>
            <a:ext cx="3200400" cy="237744"/>
          </a:xfrm>
          <a:prstGeom prst="rect">
            <a:avLst/>
          </a:prstGeom>
          <a:noFill/>
          <a:ln/>
        </p:spPr>
        <p:txBody>
          <a:bodyPr wrap="square" lIns="0" tIns="0" rIns="0" bIns="0" rtlCol="0" anchor="ctr"/>
          <a:lstStyle/>
          <a:p>
            <a:pPr indent="0" marL="0">
              <a:buNone/>
            </a:pPr>
            <a:r>
              <a:rPr lang="en-US" sz="1500" b="1" dirty="0">
                <a:solidFill>
                  <a:srgbClr val="1F4E78"/>
                </a:solidFill>
                <a:latin typeface="Aptos Display" pitchFamily="34" charset="0"/>
                <a:ea typeface="Aptos Display" pitchFamily="34" charset="-122"/>
                <a:cs typeface="Aptos Display" pitchFamily="34" charset="-120"/>
              </a:rPr>
              <a:t>Modèle de publication</a:t>
            </a:r>
            <a:endParaRPr lang="en-US" sz="1500" dirty="0"/>
          </a:p>
        </p:txBody>
      </p:sp>
      <p:sp>
        <p:nvSpPr>
          <p:cNvPr id="25" name="Text 23"/>
          <p:cNvSpPr/>
          <p:nvPr/>
        </p:nvSpPr>
        <p:spPr>
          <a:xfrm>
            <a:off x="1143000" y="3977640"/>
            <a:ext cx="9921240" cy="502920"/>
          </a:xfrm>
          <a:prstGeom prst="rect">
            <a:avLst/>
          </a:prstGeom>
          <a:noFill/>
          <a:ln/>
        </p:spPr>
        <p:txBody>
          <a:bodyPr wrap="square" lIns="0" tIns="0" rIns="0" bIns="0" rtlCol="0" anchor="ctr">
            <a:normAutofit/>
          </a:bodyPr>
          <a:lstStyle/>
          <a:p>
            <a:pPr indent="0" marL="0">
              <a:buNone/>
            </a:pPr>
            <a:r>
              <a:rPr lang="en-US" sz="1320" dirty="0">
                <a:solidFill>
                  <a:srgbClr val="222222"/>
                </a:solidFill>
                <a:latin typeface="Aptos" pitchFamily="34" charset="0"/>
                <a:ea typeface="Aptos" pitchFamily="34" charset="-122"/>
                <a:cs typeface="Aptos" pitchFamily="34" charset="-120"/>
              </a:rPr>
              <a:t>NOUVEAUTÉ À FARAFANGANA</a:t>
            </a:r>
            <a:endParaRPr lang="en-US" sz="1320" dirty="0"/>
          </a:p>
          <a:p>
            <a:pPr indent="0" marL="0">
              <a:buNone/>
            </a:pPr>
            <a:r>
              <a:rPr lang="en-US" sz="1320" dirty="0">
                <a:solidFill>
                  <a:srgbClr val="222222"/>
                </a:solidFill>
                <a:latin typeface="Aptos" pitchFamily="34" charset="0"/>
                <a:ea typeface="Aptos" pitchFamily="34" charset="-122"/>
                <a:cs typeface="Aptos" pitchFamily="34" charset="-120"/>
              </a:rPr>
              <a:t>[Produit/service] — [utilité réelle] — Prix : [ ] Ar / Sur devis — Disponibilité : [ ] — Commande : [contact]</a:t>
            </a:r>
            <a:endParaRPr lang="en-US" sz="132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Marketplace : vendre avec prudence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Utile pour certains produits, mais sécurité d’abord</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26</a:t>
            </a:r>
            <a:endParaRPr lang="en-US" sz="800" dirty="0"/>
          </a:p>
        </p:txBody>
      </p:sp>
      <p:sp>
        <p:nvSpPr>
          <p:cNvPr id="8" name="Shape 6"/>
          <p:cNvSpPr/>
          <p:nvPr/>
        </p:nvSpPr>
        <p:spPr>
          <a:xfrm>
            <a:off x="713232" y="1143000"/>
            <a:ext cx="3520440" cy="1097280"/>
          </a:xfrm>
          <a:prstGeom prst="roundRect">
            <a:avLst>
              <a:gd name="adj" fmla="val 6667"/>
            </a:avLst>
          </a:prstGeom>
          <a:solidFill>
            <a:srgbClr val="EEF5FB"/>
          </a:solidFill>
          <a:ln w="12700">
            <a:solidFill>
              <a:srgbClr val="D7E3EE"/>
            </a:solidFill>
            <a:prstDash val="solid"/>
          </a:ln>
        </p:spPr>
      </p:sp>
      <p:sp>
        <p:nvSpPr>
          <p:cNvPr id="9" name="Text 7"/>
          <p:cNvSpPr/>
          <p:nvPr/>
        </p:nvSpPr>
        <p:spPr>
          <a:xfrm>
            <a:off x="914400" y="1298448"/>
            <a:ext cx="311810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Annonce claire</a:t>
            </a:r>
            <a:endParaRPr lang="en-US" sz="1450" dirty="0"/>
          </a:p>
        </p:txBody>
      </p:sp>
      <p:sp>
        <p:nvSpPr>
          <p:cNvPr id="10" name="Text 8"/>
          <p:cNvSpPr/>
          <p:nvPr/>
        </p:nvSpPr>
        <p:spPr>
          <a:xfrm>
            <a:off x="941832" y="1673352"/>
            <a:ext cx="3063240" cy="45720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Catégorie correcte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Photo réelle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Titre précis</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Prix réel</a:t>
            </a:r>
            <a:endParaRPr lang="en-US" sz="1150" dirty="0"/>
          </a:p>
        </p:txBody>
      </p:sp>
      <p:sp>
        <p:nvSpPr>
          <p:cNvPr id="11" name="Shape 9"/>
          <p:cNvSpPr/>
          <p:nvPr/>
        </p:nvSpPr>
        <p:spPr>
          <a:xfrm>
            <a:off x="4343400" y="1143000"/>
            <a:ext cx="3520440" cy="1097280"/>
          </a:xfrm>
          <a:prstGeom prst="roundRect">
            <a:avLst>
              <a:gd name="adj" fmla="val 6667"/>
            </a:avLst>
          </a:prstGeom>
          <a:solidFill>
            <a:srgbClr val="E2F0D9"/>
          </a:solidFill>
          <a:ln w="12700">
            <a:solidFill>
              <a:srgbClr val="D7E3EE"/>
            </a:solidFill>
            <a:prstDash val="solid"/>
          </a:ln>
        </p:spPr>
      </p:sp>
      <p:sp>
        <p:nvSpPr>
          <p:cNvPr id="12" name="Text 10"/>
          <p:cNvSpPr/>
          <p:nvPr/>
        </p:nvSpPr>
        <p:spPr>
          <a:xfrm>
            <a:off x="4544568" y="1298448"/>
            <a:ext cx="311810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Conditions</a:t>
            </a:r>
            <a:endParaRPr lang="en-US" sz="1450" dirty="0"/>
          </a:p>
        </p:txBody>
      </p:sp>
      <p:sp>
        <p:nvSpPr>
          <p:cNvPr id="13" name="Text 11"/>
          <p:cNvSpPr/>
          <p:nvPr/>
        </p:nvSpPr>
        <p:spPr>
          <a:xfrm>
            <a:off x="4572000" y="1673352"/>
            <a:ext cx="3063240" cy="45720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Localisation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Disponibilité</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Retrait/livraison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État du produit</a:t>
            </a:r>
            <a:endParaRPr lang="en-US" sz="1150" dirty="0"/>
          </a:p>
        </p:txBody>
      </p:sp>
      <p:sp>
        <p:nvSpPr>
          <p:cNvPr id="14" name="Shape 12"/>
          <p:cNvSpPr/>
          <p:nvPr/>
        </p:nvSpPr>
        <p:spPr>
          <a:xfrm>
            <a:off x="7973568" y="1143000"/>
            <a:ext cx="3520440" cy="1097280"/>
          </a:xfrm>
          <a:prstGeom prst="roundRect">
            <a:avLst>
              <a:gd name="adj" fmla="val 6667"/>
            </a:avLst>
          </a:prstGeom>
          <a:solidFill>
            <a:srgbClr val="F4CCCC"/>
          </a:solidFill>
          <a:ln w="12700">
            <a:solidFill>
              <a:srgbClr val="D7E3EE"/>
            </a:solidFill>
            <a:prstDash val="solid"/>
          </a:ln>
        </p:spPr>
      </p:sp>
      <p:sp>
        <p:nvSpPr>
          <p:cNvPr id="15" name="Text 13"/>
          <p:cNvSpPr/>
          <p:nvPr/>
        </p:nvSpPr>
        <p:spPr>
          <a:xfrm>
            <a:off x="8174736" y="1298448"/>
            <a:ext cx="311810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Sécurité</a:t>
            </a:r>
            <a:endParaRPr lang="en-US" sz="1450" dirty="0"/>
          </a:p>
        </p:txBody>
      </p:sp>
      <p:sp>
        <p:nvSpPr>
          <p:cNvPr id="16" name="Text 14"/>
          <p:cNvSpPr/>
          <p:nvPr/>
        </p:nvSpPr>
        <p:spPr>
          <a:xfrm>
            <a:off x="8202168" y="1673352"/>
            <a:ext cx="3063240" cy="45720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Lieu sûr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Vérifier paiement</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Pas de code secret</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Règles plateforme</a:t>
            </a:r>
            <a:endParaRPr lang="en-US" sz="1150" dirty="0"/>
          </a:p>
        </p:txBody>
      </p:sp>
      <p:sp>
        <p:nvSpPr>
          <p:cNvPr id="17" name="Shape 15"/>
          <p:cNvSpPr/>
          <p:nvPr/>
        </p:nvSpPr>
        <p:spPr>
          <a:xfrm>
            <a:off x="1005840" y="3401568"/>
            <a:ext cx="10149840" cy="1325880"/>
          </a:xfrm>
          <a:prstGeom prst="roundRect">
            <a:avLst>
              <a:gd name="adj" fmla="val 5517"/>
            </a:avLst>
          </a:prstGeom>
          <a:solidFill>
            <a:srgbClr val="F8FBFD"/>
          </a:solidFill>
          <a:ln w="12700">
            <a:solidFill>
              <a:srgbClr val="D7E3EE"/>
            </a:solidFill>
            <a:prstDash val="solid"/>
          </a:ln>
        </p:spPr>
      </p:sp>
      <p:sp>
        <p:nvSpPr>
          <p:cNvPr id="18" name="Text 16"/>
          <p:cNvSpPr/>
          <p:nvPr/>
        </p:nvSpPr>
        <p:spPr>
          <a:xfrm>
            <a:off x="1234440" y="3803904"/>
            <a:ext cx="9692640" cy="365760"/>
          </a:xfrm>
          <a:prstGeom prst="rect">
            <a:avLst/>
          </a:prstGeom>
          <a:noFill/>
          <a:ln/>
        </p:spPr>
        <p:txBody>
          <a:bodyPr wrap="square" lIns="0" tIns="0" rIns="0" bIns="0" rtlCol="0" anchor="ctr">
            <a:normAutofit/>
          </a:bodyPr>
          <a:lstStyle/>
          <a:p>
            <a:pPr algn="ctr" indent="0" marL="0">
              <a:buNone/>
            </a:pPr>
            <a:r>
              <a:rPr lang="en-US" sz="1420" b="1" dirty="0">
                <a:solidFill>
                  <a:srgbClr val="0F6B78"/>
                </a:solidFill>
                <a:latin typeface="Aptos" pitchFamily="34" charset="0"/>
                <a:ea typeface="Aptos" pitchFamily="34" charset="-122"/>
                <a:cs typeface="Aptos" pitchFamily="34" charset="-120"/>
              </a:rPr>
              <a:t>Exemple : Lot de paniers artisanaux — Farafangana — prix : [ ] Ar — dimensions : [ ] — retrait ou livraison à convenir — contact par message.</a:t>
            </a:r>
            <a:endParaRPr lang="en-US" sz="142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WhatsApp Business : votre mini-bureau mobile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Profil, catalogue, messages, libellés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27</a:t>
            </a:r>
            <a:endParaRPr lang="en-US" sz="800" dirty="0"/>
          </a:p>
        </p:txBody>
      </p:sp>
      <p:sp>
        <p:nvSpPr>
          <p:cNvPr id="8" name="Shape 6"/>
          <p:cNvSpPr/>
          <p:nvPr/>
        </p:nvSpPr>
        <p:spPr>
          <a:xfrm>
            <a:off x="685800" y="1143000"/>
            <a:ext cx="3291840" cy="914400"/>
          </a:xfrm>
          <a:prstGeom prst="roundRect">
            <a:avLst>
              <a:gd name="adj" fmla="val 8000"/>
            </a:avLst>
          </a:prstGeom>
          <a:solidFill>
            <a:srgbClr val="EEF5FB"/>
          </a:solidFill>
          <a:ln w="12700">
            <a:solidFill>
              <a:srgbClr val="D7E3EE"/>
            </a:solidFill>
            <a:prstDash val="solid"/>
          </a:ln>
        </p:spPr>
      </p:sp>
      <p:sp>
        <p:nvSpPr>
          <p:cNvPr id="9" name="Text 7"/>
          <p:cNvSpPr/>
          <p:nvPr/>
        </p:nvSpPr>
        <p:spPr>
          <a:xfrm>
            <a:off x="886968" y="1298448"/>
            <a:ext cx="288950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Profil</a:t>
            </a:r>
            <a:endParaRPr lang="en-US" sz="1450" dirty="0"/>
          </a:p>
        </p:txBody>
      </p:sp>
      <p:sp>
        <p:nvSpPr>
          <p:cNvPr id="10" name="Text 8"/>
          <p:cNvSpPr/>
          <p:nvPr/>
        </p:nvSpPr>
        <p:spPr>
          <a:xfrm>
            <a:off x="914400" y="1709928"/>
            <a:ext cx="2834640" cy="25603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Nom, horaires, adresse, description</a:t>
            </a:r>
            <a:endParaRPr lang="en-US" sz="1200" dirty="0"/>
          </a:p>
        </p:txBody>
      </p:sp>
      <p:sp>
        <p:nvSpPr>
          <p:cNvPr id="11" name="Shape 9"/>
          <p:cNvSpPr/>
          <p:nvPr/>
        </p:nvSpPr>
        <p:spPr>
          <a:xfrm>
            <a:off x="4389120" y="1143000"/>
            <a:ext cx="3291840" cy="914400"/>
          </a:xfrm>
          <a:prstGeom prst="roundRect">
            <a:avLst>
              <a:gd name="adj" fmla="val 8000"/>
            </a:avLst>
          </a:prstGeom>
          <a:solidFill>
            <a:srgbClr val="E2F0D9"/>
          </a:solidFill>
          <a:ln w="12700">
            <a:solidFill>
              <a:srgbClr val="D7E3EE"/>
            </a:solidFill>
            <a:prstDash val="solid"/>
          </a:ln>
        </p:spPr>
      </p:sp>
      <p:sp>
        <p:nvSpPr>
          <p:cNvPr id="12" name="Text 10"/>
          <p:cNvSpPr/>
          <p:nvPr/>
        </p:nvSpPr>
        <p:spPr>
          <a:xfrm>
            <a:off x="4590288" y="1298448"/>
            <a:ext cx="288950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Catalogue</a:t>
            </a:r>
            <a:endParaRPr lang="en-US" sz="1450" dirty="0"/>
          </a:p>
        </p:txBody>
      </p:sp>
      <p:sp>
        <p:nvSpPr>
          <p:cNvPr id="13" name="Text 11"/>
          <p:cNvSpPr/>
          <p:nvPr/>
        </p:nvSpPr>
        <p:spPr>
          <a:xfrm>
            <a:off x="4617720" y="1709928"/>
            <a:ext cx="2834640" cy="25603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Produits/services, prix, photos</a:t>
            </a:r>
            <a:endParaRPr lang="en-US" sz="1200" dirty="0"/>
          </a:p>
        </p:txBody>
      </p:sp>
      <p:sp>
        <p:nvSpPr>
          <p:cNvPr id="14" name="Shape 12"/>
          <p:cNvSpPr/>
          <p:nvPr/>
        </p:nvSpPr>
        <p:spPr>
          <a:xfrm>
            <a:off x="8092440" y="1143000"/>
            <a:ext cx="3291840" cy="914400"/>
          </a:xfrm>
          <a:prstGeom prst="roundRect">
            <a:avLst>
              <a:gd name="adj" fmla="val 8000"/>
            </a:avLst>
          </a:prstGeom>
          <a:solidFill>
            <a:srgbClr val="EEF5FB"/>
          </a:solidFill>
          <a:ln w="12700">
            <a:solidFill>
              <a:srgbClr val="D7E3EE"/>
            </a:solidFill>
            <a:prstDash val="solid"/>
          </a:ln>
        </p:spPr>
      </p:sp>
      <p:sp>
        <p:nvSpPr>
          <p:cNvPr id="15" name="Text 13"/>
          <p:cNvSpPr/>
          <p:nvPr/>
        </p:nvSpPr>
        <p:spPr>
          <a:xfrm>
            <a:off x="8293608" y="1298448"/>
            <a:ext cx="288950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Accueil</a:t>
            </a:r>
            <a:endParaRPr lang="en-US" sz="1450" dirty="0"/>
          </a:p>
        </p:txBody>
      </p:sp>
      <p:sp>
        <p:nvSpPr>
          <p:cNvPr id="16" name="Text 14"/>
          <p:cNvSpPr/>
          <p:nvPr/>
        </p:nvSpPr>
        <p:spPr>
          <a:xfrm>
            <a:off x="8321040" y="1709928"/>
            <a:ext cx="2834640" cy="25603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Message automatique de bienvenue</a:t>
            </a:r>
            <a:endParaRPr lang="en-US" sz="1200" dirty="0"/>
          </a:p>
        </p:txBody>
      </p:sp>
      <p:sp>
        <p:nvSpPr>
          <p:cNvPr id="17" name="Shape 15"/>
          <p:cNvSpPr/>
          <p:nvPr/>
        </p:nvSpPr>
        <p:spPr>
          <a:xfrm>
            <a:off x="685800" y="2468880"/>
            <a:ext cx="3291840" cy="914400"/>
          </a:xfrm>
          <a:prstGeom prst="roundRect">
            <a:avLst>
              <a:gd name="adj" fmla="val 8000"/>
            </a:avLst>
          </a:prstGeom>
          <a:solidFill>
            <a:srgbClr val="E2F0D9"/>
          </a:solidFill>
          <a:ln w="12700">
            <a:solidFill>
              <a:srgbClr val="D7E3EE"/>
            </a:solidFill>
            <a:prstDash val="solid"/>
          </a:ln>
        </p:spPr>
      </p:sp>
      <p:sp>
        <p:nvSpPr>
          <p:cNvPr id="18" name="Text 16"/>
          <p:cNvSpPr/>
          <p:nvPr/>
        </p:nvSpPr>
        <p:spPr>
          <a:xfrm>
            <a:off x="886968" y="2624328"/>
            <a:ext cx="288950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Réponses rapides</a:t>
            </a:r>
            <a:endParaRPr lang="en-US" sz="1450" dirty="0"/>
          </a:p>
        </p:txBody>
      </p:sp>
      <p:sp>
        <p:nvSpPr>
          <p:cNvPr id="19" name="Text 17"/>
          <p:cNvSpPr/>
          <p:nvPr/>
        </p:nvSpPr>
        <p:spPr>
          <a:xfrm>
            <a:off x="914400" y="3035808"/>
            <a:ext cx="2834640" cy="25603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Prix, disponibilité, commande</a:t>
            </a:r>
            <a:endParaRPr lang="en-US" sz="1200" dirty="0"/>
          </a:p>
        </p:txBody>
      </p:sp>
      <p:sp>
        <p:nvSpPr>
          <p:cNvPr id="20" name="Shape 18"/>
          <p:cNvSpPr/>
          <p:nvPr/>
        </p:nvSpPr>
        <p:spPr>
          <a:xfrm>
            <a:off x="4389120" y="2468880"/>
            <a:ext cx="3291840" cy="914400"/>
          </a:xfrm>
          <a:prstGeom prst="roundRect">
            <a:avLst>
              <a:gd name="adj" fmla="val 8000"/>
            </a:avLst>
          </a:prstGeom>
          <a:solidFill>
            <a:srgbClr val="EEF5FB"/>
          </a:solidFill>
          <a:ln w="12700">
            <a:solidFill>
              <a:srgbClr val="D7E3EE"/>
            </a:solidFill>
            <a:prstDash val="solid"/>
          </a:ln>
        </p:spPr>
      </p:sp>
      <p:sp>
        <p:nvSpPr>
          <p:cNvPr id="21" name="Text 19"/>
          <p:cNvSpPr/>
          <p:nvPr/>
        </p:nvSpPr>
        <p:spPr>
          <a:xfrm>
            <a:off x="4590288" y="2624328"/>
            <a:ext cx="288950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Libellés</a:t>
            </a:r>
            <a:endParaRPr lang="en-US" sz="1450" dirty="0"/>
          </a:p>
        </p:txBody>
      </p:sp>
      <p:sp>
        <p:nvSpPr>
          <p:cNvPr id="22" name="Text 20"/>
          <p:cNvSpPr/>
          <p:nvPr/>
        </p:nvSpPr>
        <p:spPr>
          <a:xfrm>
            <a:off x="4617720" y="3035808"/>
            <a:ext cx="2834640" cy="25603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Prospect, commande, payé, livré</a:t>
            </a:r>
            <a:endParaRPr lang="en-US" sz="1200" dirty="0"/>
          </a:p>
        </p:txBody>
      </p:sp>
      <p:sp>
        <p:nvSpPr>
          <p:cNvPr id="23" name="Shape 21"/>
          <p:cNvSpPr/>
          <p:nvPr/>
        </p:nvSpPr>
        <p:spPr>
          <a:xfrm>
            <a:off x="960120" y="4663440"/>
            <a:ext cx="10195560" cy="777240"/>
          </a:xfrm>
          <a:prstGeom prst="roundRect">
            <a:avLst>
              <a:gd name="adj" fmla="val 9412"/>
            </a:avLst>
          </a:prstGeom>
          <a:solidFill>
            <a:srgbClr val="F8FBFD"/>
          </a:solidFill>
          <a:ln w="12700">
            <a:solidFill>
              <a:srgbClr val="D7E3EE"/>
            </a:solidFill>
            <a:prstDash val="solid"/>
          </a:ln>
        </p:spPr>
      </p:sp>
      <p:sp>
        <p:nvSpPr>
          <p:cNvPr id="24" name="Text 22"/>
          <p:cNvSpPr/>
          <p:nvPr/>
        </p:nvSpPr>
        <p:spPr>
          <a:xfrm>
            <a:off x="1188720" y="4937760"/>
            <a:ext cx="9738360" cy="219456"/>
          </a:xfrm>
          <a:prstGeom prst="rect">
            <a:avLst/>
          </a:prstGeom>
          <a:noFill/>
          <a:ln/>
        </p:spPr>
        <p:txBody>
          <a:bodyPr wrap="square" lIns="0" tIns="0" rIns="0" bIns="0" rtlCol="0" anchor="ctr">
            <a:normAutofit/>
          </a:bodyPr>
          <a:lstStyle/>
          <a:p>
            <a:pPr algn="ctr" indent="0" marL="0">
              <a:buNone/>
            </a:pPr>
            <a:r>
              <a:rPr lang="en-US" sz="1380" b="1" dirty="0">
                <a:solidFill>
                  <a:srgbClr val="548235"/>
                </a:solidFill>
                <a:latin typeface="Aptos" pitchFamily="34" charset="0"/>
                <a:ea typeface="Aptos" pitchFamily="34" charset="-122"/>
                <a:cs typeface="Aptos" pitchFamily="34" charset="-120"/>
              </a:rPr>
              <a:t>Message d’accueil : « Indiquez le produit/service, la quantité, votre localisation et la date souhaitée. »</a:t>
            </a:r>
            <a:endParaRPr lang="en-US" sz="138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Cohérence + sécurité de paiement</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Même information partout, contrôle avant action</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28</a:t>
            </a:r>
            <a:endParaRPr lang="en-US" sz="800" dirty="0"/>
          </a:p>
        </p:txBody>
      </p:sp>
      <p:sp>
        <p:nvSpPr>
          <p:cNvPr id="8" name="Shape 6"/>
          <p:cNvSpPr/>
          <p:nvPr/>
        </p:nvSpPr>
        <p:spPr>
          <a:xfrm>
            <a:off x="658368" y="1143000"/>
            <a:ext cx="5440680" cy="1325880"/>
          </a:xfrm>
          <a:prstGeom prst="roundRect">
            <a:avLst>
              <a:gd name="adj" fmla="val 5517"/>
            </a:avLst>
          </a:prstGeom>
          <a:solidFill>
            <a:srgbClr val="E2F0D9"/>
          </a:solidFill>
          <a:ln w="12700">
            <a:solidFill>
              <a:srgbClr val="D7E3EE"/>
            </a:solidFill>
            <a:prstDash val="solid"/>
          </a:ln>
        </p:spPr>
      </p:sp>
      <p:sp>
        <p:nvSpPr>
          <p:cNvPr id="9" name="Text 7"/>
          <p:cNvSpPr/>
          <p:nvPr/>
        </p:nvSpPr>
        <p:spPr>
          <a:xfrm>
            <a:off x="813816"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316736" y="1298448"/>
            <a:ext cx="463600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Cohérence plateformes</a:t>
            </a:r>
            <a:endParaRPr lang="en-US" sz="1450" dirty="0"/>
          </a:p>
        </p:txBody>
      </p:sp>
      <p:sp>
        <p:nvSpPr>
          <p:cNvPr id="11" name="Text 9"/>
          <p:cNvSpPr/>
          <p:nvPr/>
        </p:nvSpPr>
        <p:spPr>
          <a:xfrm>
            <a:off x="886968" y="1673352"/>
            <a:ext cx="4983480" cy="685800"/>
          </a:xfrm>
          <a:prstGeom prst="rect">
            <a:avLst/>
          </a:prstGeom>
          <a:noFill/>
          <a:ln/>
        </p:spPr>
        <p:txBody>
          <a:bodyPr wrap="square" lIns="508" tIns="508" rIns="508" bIns="508" rtlCol="0" anchor="t">
            <a:normAutofit/>
          </a:bodyPr>
          <a:lstStyle/>
          <a:p>
            <a:pPr marL="152400" indent="-152400">
              <a:buSzPct val="100000"/>
              <a:buChar char="•"/>
            </a:pPr>
            <a:r>
              <a:rPr lang="en-US" sz="1160" dirty="0">
                <a:solidFill>
                  <a:srgbClr val="222222"/>
                </a:solidFill>
                <a:latin typeface="Aptos" pitchFamily="34" charset="0"/>
                <a:ea typeface="Aptos" pitchFamily="34" charset="-122"/>
                <a:cs typeface="Aptos" pitchFamily="34" charset="-120"/>
              </a:rPr>
              <a:t>Même nom</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Même téléphone</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Même description</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Horaires à jour</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Photos réelles</a:t>
            </a:r>
            <a:endParaRPr lang="en-US" sz="1160" dirty="0"/>
          </a:p>
        </p:txBody>
      </p:sp>
      <p:sp>
        <p:nvSpPr>
          <p:cNvPr id="12" name="Shape 10"/>
          <p:cNvSpPr/>
          <p:nvPr/>
        </p:nvSpPr>
        <p:spPr>
          <a:xfrm>
            <a:off x="6327648" y="1143000"/>
            <a:ext cx="5440680" cy="1325880"/>
          </a:xfrm>
          <a:prstGeom prst="roundRect">
            <a:avLst>
              <a:gd name="adj" fmla="val 5517"/>
            </a:avLst>
          </a:prstGeom>
          <a:solidFill>
            <a:srgbClr val="F4CCCC"/>
          </a:solidFill>
          <a:ln w="12700">
            <a:solidFill>
              <a:srgbClr val="D7E3EE"/>
            </a:solidFill>
            <a:prstDash val="solid"/>
          </a:ln>
        </p:spPr>
      </p:sp>
      <p:sp>
        <p:nvSpPr>
          <p:cNvPr id="13" name="Text 11"/>
          <p:cNvSpPr/>
          <p:nvPr/>
        </p:nvSpPr>
        <p:spPr>
          <a:xfrm>
            <a:off x="6483096"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6986016" y="1298448"/>
            <a:ext cx="4636008"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Sécurité Mobile Money</a:t>
            </a:r>
            <a:endParaRPr lang="en-US" sz="1450" dirty="0"/>
          </a:p>
        </p:txBody>
      </p:sp>
      <p:sp>
        <p:nvSpPr>
          <p:cNvPr id="15" name="Text 13"/>
          <p:cNvSpPr/>
          <p:nvPr/>
        </p:nvSpPr>
        <p:spPr>
          <a:xfrm>
            <a:off x="6556248" y="1673352"/>
            <a:ext cx="4983480" cy="685800"/>
          </a:xfrm>
          <a:prstGeom prst="rect">
            <a:avLst/>
          </a:prstGeom>
          <a:noFill/>
          <a:ln/>
        </p:spPr>
        <p:txBody>
          <a:bodyPr wrap="square" lIns="508" tIns="508" rIns="508" bIns="508" rtlCol="0" anchor="t">
            <a:normAutofit/>
          </a:bodyPr>
          <a:lstStyle/>
          <a:p>
            <a:pPr marL="152400" indent="-152400">
              <a:buSzPct val="100000"/>
              <a:buChar char="•"/>
            </a:pPr>
            <a:r>
              <a:rPr lang="en-US" sz="1160" dirty="0">
                <a:solidFill>
                  <a:srgbClr val="222222"/>
                </a:solidFill>
                <a:latin typeface="Aptos" pitchFamily="34" charset="0"/>
                <a:ea typeface="Aptos" pitchFamily="34" charset="-122"/>
                <a:cs typeface="Aptos" pitchFamily="34" charset="-120"/>
              </a:rPr>
              <a:t>Vérifier le numéro</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Contrôler le nom affiché</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Ne jamais donner son code</a:t>
            </a:r>
            <a:endParaRPr lang="en-US" sz="1160" dirty="0"/>
          </a:p>
          <a:p>
            <a:pPr marL="152400" indent="-152400">
              <a:buSzPct val="100000"/>
              <a:buChar char="•"/>
            </a:pPr>
            <a:r>
              <a:rPr lang="en-US" sz="1160" dirty="0">
                <a:solidFill>
                  <a:srgbClr val="222222"/>
                </a:solidFill>
                <a:latin typeface="Aptos" pitchFamily="34" charset="0"/>
                <a:ea typeface="Aptos" pitchFamily="34" charset="-122"/>
                <a:cs typeface="Aptos" pitchFamily="34" charset="-120"/>
              </a:rPr>
              <a:t>Vérifier le solde réel</a:t>
            </a:r>
            <a:endParaRPr lang="en-US" sz="1160" dirty="0"/>
          </a:p>
        </p:txBody>
      </p:sp>
      <p:sp>
        <p:nvSpPr>
          <p:cNvPr id="16" name="Shape 14"/>
          <p:cNvSpPr/>
          <p:nvPr/>
        </p:nvSpPr>
        <p:spPr>
          <a:xfrm>
            <a:off x="960120" y="3337560"/>
            <a:ext cx="10287000" cy="1234440"/>
          </a:xfrm>
          <a:prstGeom prst="roundRect">
            <a:avLst>
              <a:gd name="adj" fmla="val 5926"/>
            </a:avLst>
          </a:prstGeom>
          <a:solidFill>
            <a:srgbClr val="F8FBFD"/>
          </a:solidFill>
          <a:ln w="12700">
            <a:solidFill>
              <a:srgbClr val="D7E3EE"/>
            </a:solidFill>
            <a:prstDash val="solid"/>
          </a:ln>
        </p:spPr>
      </p:sp>
      <p:sp>
        <p:nvSpPr>
          <p:cNvPr id="17" name="Text 15"/>
          <p:cNvSpPr/>
          <p:nvPr/>
        </p:nvSpPr>
        <p:spPr>
          <a:xfrm>
            <a:off x="1143000" y="3730752"/>
            <a:ext cx="9921240" cy="347472"/>
          </a:xfrm>
          <a:prstGeom prst="rect">
            <a:avLst/>
          </a:prstGeom>
          <a:noFill/>
          <a:ln/>
        </p:spPr>
        <p:txBody>
          <a:bodyPr wrap="square" lIns="0" tIns="0" rIns="0" bIns="0" rtlCol="0" anchor="ctr"/>
          <a:lstStyle/>
          <a:p>
            <a:pPr algn="ctr" indent="0" marL="0">
              <a:buNone/>
            </a:pPr>
            <a:r>
              <a:rPr lang="en-US" sz="2000" b="1" dirty="0">
                <a:solidFill>
                  <a:srgbClr val="C00000"/>
                </a:solidFill>
                <a:latin typeface="Aptos Display" pitchFamily="34" charset="0"/>
                <a:ea typeface="Aptos Display" pitchFamily="34" charset="-122"/>
                <a:cs typeface="Aptos Display" pitchFamily="34" charset="-120"/>
              </a:rPr>
              <a:t>Règle : une capture d’écran n’est pas une preuve suffisante de paiement.</a:t>
            </a:r>
            <a:endParaRPr lang="en-US"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Exercice Bloc 2</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Créer sa présentation ou sa fiche d’offre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2 — Construire sa présence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29</a:t>
            </a:r>
            <a:endParaRPr lang="en-US" sz="800" dirty="0"/>
          </a:p>
        </p:txBody>
      </p:sp>
      <p:sp>
        <p:nvSpPr>
          <p:cNvPr id="8" name="Shape 6"/>
          <p:cNvSpPr/>
          <p:nvPr/>
        </p:nvSpPr>
        <p:spPr>
          <a:xfrm>
            <a:off x="685800" y="1280160"/>
            <a:ext cx="5166360" cy="2011680"/>
          </a:xfrm>
          <a:prstGeom prst="roundRect">
            <a:avLst>
              <a:gd name="adj" fmla="val 3636"/>
            </a:avLst>
          </a:prstGeom>
          <a:solidFill>
            <a:srgbClr val="EEF5FB"/>
          </a:solidFill>
          <a:ln w="12700">
            <a:solidFill>
              <a:srgbClr val="D7E3EE"/>
            </a:solidFill>
            <a:prstDash val="solid"/>
          </a:ln>
        </p:spPr>
      </p:sp>
      <p:sp>
        <p:nvSpPr>
          <p:cNvPr id="9" name="Text 7"/>
          <p:cNvSpPr/>
          <p:nvPr/>
        </p:nvSpPr>
        <p:spPr>
          <a:xfrm>
            <a:off x="841248" y="138988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344168" y="1435608"/>
            <a:ext cx="436168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Parcours étudiant</a:t>
            </a:r>
            <a:endParaRPr lang="en-US" sz="1450" dirty="0"/>
          </a:p>
        </p:txBody>
      </p:sp>
      <p:sp>
        <p:nvSpPr>
          <p:cNvPr id="11" name="Text 9"/>
          <p:cNvSpPr/>
          <p:nvPr/>
        </p:nvSpPr>
        <p:spPr>
          <a:xfrm>
            <a:off x="914400" y="1847088"/>
            <a:ext cx="4709160" cy="1353312"/>
          </a:xfrm>
          <a:prstGeom prst="rect">
            <a:avLst/>
          </a:prstGeom>
          <a:noFill/>
          <a:ln/>
        </p:spPr>
        <p:txBody>
          <a:bodyPr wrap="square" lIns="0" tIns="0" rIns="0" bIns="0" rtlCol="0" anchor="t">
            <a:normAutofit/>
          </a:bodyPr>
          <a:lstStyle/>
          <a:p>
            <a:pPr indent="0" marL="0">
              <a:buNone/>
            </a:pPr>
            <a:r>
              <a:rPr lang="en-US" sz="1600" dirty="0">
                <a:solidFill>
                  <a:srgbClr val="222222"/>
                </a:solidFill>
                <a:latin typeface="Aptos" pitchFamily="34" charset="0"/>
                <a:ea typeface="Aptos" pitchFamily="34" charset="-122"/>
                <a:cs typeface="Aptos" pitchFamily="34" charset="-120"/>
              </a:rPr>
              <a:t>Rédiger une présentation de 60 à 80 mots : formation, compétences, objectif, contact.</a:t>
            </a:r>
            <a:endParaRPr lang="en-US" sz="1600" dirty="0"/>
          </a:p>
        </p:txBody>
      </p:sp>
      <p:sp>
        <p:nvSpPr>
          <p:cNvPr id="12" name="Shape 10"/>
          <p:cNvSpPr/>
          <p:nvPr/>
        </p:nvSpPr>
        <p:spPr>
          <a:xfrm>
            <a:off x="6309360" y="1280160"/>
            <a:ext cx="5166360" cy="2011680"/>
          </a:xfrm>
          <a:prstGeom prst="roundRect">
            <a:avLst>
              <a:gd name="adj" fmla="val 3636"/>
            </a:avLst>
          </a:prstGeom>
          <a:solidFill>
            <a:srgbClr val="E2F0D9"/>
          </a:solidFill>
          <a:ln w="12700">
            <a:solidFill>
              <a:srgbClr val="D7E3EE"/>
            </a:solidFill>
            <a:prstDash val="solid"/>
          </a:ln>
        </p:spPr>
      </p:sp>
      <p:sp>
        <p:nvSpPr>
          <p:cNvPr id="13" name="Text 11"/>
          <p:cNvSpPr/>
          <p:nvPr/>
        </p:nvSpPr>
        <p:spPr>
          <a:xfrm>
            <a:off x="6464808" y="138988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6967728" y="1435608"/>
            <a:ext cx="436168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Parcours entrepreneur</a:t>
            </a:r>
            <a:endParaRPr lang="en-US" sz="1450" dirty="0"/>
          </a:p>
        </p:txBody>
      </p:sp>
      <p:sp>
        <p:nvSpPr>
          <p:cNvPr id="15" name="Text 13"/>
          <p:cNvSpPr/>
          <p:nvPr/>
        </p:nvSpPr>
        <p:spPr>
          <a:xfrm>
            <a:off x="6537960" y="1847088"/>
            <a:ext cx="4709160" cy="1353312"/>
          </a:xfrm>
          <a:prstGeom prst="rect">
            <a:avLst/>
          </a:prstGeom>
          <a:noFill/>
          <a:ln/>
        </p:spPr>
        <p:txBody>
          <a:bodyPr wrap="square" lIns="0" tIns="0" rIns="0" bIns="0" rtlCol="0" anchor="t">
            <a:normAutofit/>
          </a:bodyPr>
          <a:lstStyle/>
          <a:p>
            <a:pPr indent="0" marL="0">
              <a:buNone/>
            </a:pPr>
            <a:r>
              <a:rPr lang="en-US" sz="1600" dirty="0">
                <a:solidFill>
                  <a:srgbClr val="222222"/>
                </a:solidFill>
                <a:latin typeface="Aptos" pitchFamily="34" charset="0"/>
                <a:ea typeface="Aptos" pitchFamily="34" charset="-122"/>
                <a:cs typeface="Aptos" pitchFamily="34" charset="-120"/>
              </a:rPr>
              <a:t>Rédiger une présentation de 60 à 80 mots : activité, offre, clients, valeur, contact.</a:t>
            </a:r>
            <a:endParaRPr lang="en-US" sz="1600" dirty="0"/>
          </a:p>
        </p:txBody>
      </p:sp>
      <p:sp>
        <p:nvSpPr>
          <p:cNvPr id="16" name="Text 14"/>
          <p:cNvSpPr/>
          <p:nvPr/>
        </p:nvSpPr>
        <p:spPr>
          <a:xfrm>
            <a:off x="914400" y="4389120"/>
            <a:ext cx="10332720" cy="320040"/>
          </a:xfrm>
          <a:prstGeom prst="rect">
            <a:avLst/>
          </a:prstGeom>
          <a:noFill/>
          <a:ln/>
        </p:spPr>
        <p:txBody>
          <a:bodyPr wrap="square" lIns="0" tIns="0" rIns="0" bIns="0" rtlCol="0" anchor="ctr">
            <a:normAutofit/>
          </a:bodyPr>
          <a:lstStyle/>
          <a:p>
            <a:pPr algn="ctr" indent="0" marL="0">
              <a:buNone/>
            </a:pPr>
            <a:r>
              <a:rPr lang="en-US" sz="1850" b="1" dirty="0">
                <a:solidFill>
                  <a:srgbClr val="0F6B78"/>
                </a:solidFill>
                <a:latin typeface="Aptos Display" pitchFamily="34" charset="0"/>
                <a:ea typeface="Aptos Display" pitchFamily="34" charset="-122"/>
                <a:cs typeface="Aptos Display" pitchFamily="34" charset="-120"/>
              </a:rPr>
              <a:t>À enregistrer dans le téléphone : titre + texte + contact + prochaine plateforme à mettre à jour.</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Les résultats à obtenir</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À la fin, chacun doit repartir avec quelque chose d’utilisable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Introduction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03</a:t>
            </a:r>
            <a:endParaRPr lang="en-US" sz="800" dirty="0"/>
          </a:p>
        </p:txBody>
      </p:sp>
      <p:sp>
        <p:nvSpPr>
          <p:cNvPr id="8" name="Shape 6"/>
          <p:cNvSpPr/>
          <p:nvPr/>
        </p:nvSpPr>
        <p:spPr>
          <a:xfrm>
            <a:off x="694944" y="1417320"/>
            <a:ext cx="841248" cy="841248"/>
          </a:xfrm>
          <a:prstGeom prst="ellipse">
            <a:avLst/>
          </a:prstGeom>
          <a:solidFill>
            <a:srgbClr val="1F4E78"/>
          </a:solidFill>
          <a:ln w="12700">
            <a:solidFill>
              <a:srgbClr val="1F4E78"/>
            </a:solidFill>
            <a:prstDash val="solid"/>
          </a:ln>
        </p:spPr>
      </p:sp>
      <p:sp>
        <p:nvSpPr>
          <p:cNvPr id="9" name="Text 7"/>
          <p:cNvSpPr/>
          <p:nvPr/>
        </p:nvSpPr>
        <p:spPr>
          <a:xfrm>
            <a:off x="694944" y="1572768"/>
            <a:ext cx="841248" cy="292608"/>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1</a:t>
            </a:r>
            <a:endParaRPr lang="en-US" sz="2000" dirty="0"/>
          </a:p>
        </p:txBody>
      </p:sp>
      <p:sp>
        <p:nvSpPr>
          <p:cNvPr id="10" name="Text 8"/>
          <p:cNvSpPr/>
          <p:nvPr/>
        </p:nvSpPr>
        <p:spPr>
          <a:xfrm>
            <a:off x="557784" y="2487168"/>
            <a:ext cx="1143000" cy="566928"/>
          </a:xfrm>
          <a:prstGeom prst="rect">
            <a:avLst/>
          </a:prstGeom>
          <a:noFill/>
          <a:ln/>
        </p:spPr>
        <p:txBody>
          <a:bodyPr wrap="square" lIns="0" tIns="0" rIns="0" bIns="0" rtlCol="0" anchor="ctr">
            <a:normAutofit/>
          </a:bodyPr>
          <a:lstStyle/>
          <a:p>
            <a:pPr algn="ctr" indent="0" marL="0">
              <a:buNone/>
            </a:pPr>
            <a:r>
              <a:rPr lang="en-US" sz="1600" b="1" dirty="0">
                <a:solidFill>
                  <a:srgbClr val="1F4E78"/>
                </a:solidFill>
                <a:latin typeface="Aptos Display" pitchFamily="34" charset="0"/>
                <a:ea typeface="Aptos Display" pitchFamily="34" charset="-122"/>
                <a:cs typeface="Aptos Display" pitchFamily="34" charset="-120"/>
              </a:rPr>
              <a:t>Une recherche utile</a:t>
            </a:r>
            <a:endParaRPr lang="en-US" sz="1600" dirty="0"/>
          </a:p>
        </p:txBody>
      </p:sp>
      <p:sp>
        <p:nvSpPr>
          <p:cNvPr id="11" name="Text 9"/>
          <p:cNvSpPr/>
          <p:nvPr/>
        </p:nvSpPr>
        <p:spPr>
          <a:xfrm>
            <a:off x="192024" y="3255264"/>
            <a:ext cx="1828800" cy="594360"/>
          </a:xfrm>
          <a:prstGeom prst="rect">
            <a:avLst/>
          </a:prstGeom>
          <a:noFill/>
          <a:ln/>
        </p:spPr>
        <p:txBody>
          <a:bodyPr wrap="square" lIns="0" tIns="0" rIns="0" bIns="0" rtlCol="0" anchor="ctr">
            <a:normAutofit/>
          </a:bodyPr>
          <a:lstStyle/>
          <a:p>
            <a:pPr algn="ctr" indent="0" marL="0">
              <a:buNone/>
            </a:pPr>
            <a:r>
              <a:rPr lang="en-US" sz="1150" dirty="0">
                <a:solidFill>
                  <a:srgbClr val="222222"/>
                </a:solidFill>
                <a:latin typeface="Aptos" pitchFamily="34" charset="0"/>
                <a:ea typeface="Aptos" pitchFamily="34" charset="-122"/>
                <a:cs typeface="Aptos" pitchFamily="34" charset="-120"/>
              </a:rPr>
              <a:t>Sujet + besoin + lieu + vérification</a:t>
            </a:r>
            <a:endParaRPr lang="en-US" sz="1150" dirty="0"/>
          </a:p>
        </p:txBody>
      </p:sp>
      <p:sp>
        <p:nvSpPr>
          <p:cNvPr id="12" name="Shape 10"/>
          <p:cNvSpPr/>
          <p:nvPr/>
        </p:nvSpPr>
        <p:spPr>
          <a:xfrm>
            <a:off x="3547872" y="1417320"/>
            <a:ext cx="841248" cy="841248"/>
          </a:xfrm>
          <a:prstGeom prst="ellipse">
            <a:avLst/>
          </a:prstGeom>
          <a:solidFill>
            <a:srgbClr val="548235"/>
          </a:solidFill>
          <a:ln w="12700">
            <a:solidFill>
              <a:srgbClr val="548235"/>
            </a:solidFill>
            <a:prstDash val="solid"/>
          </a:ln>
        </p:spPr>
      </p:sp>
      <p:sp>
        <p:nvSpPr>
          <p:cNvPr id="13" name="Text 11"/>
          <p:cNvSpPr/>
          <p:nvPr/>
        </p:nvSpPr>
        <p:spPr>
          <a:xfrm>
            <a:off x="3547872" y="1572768"/>
            <a:ext cx="841248" cy="292608"/>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2</a:t>
            </a:r>
            <a:endParaRPr lang="en-US" sz="2000" dirty="0"/>
          </a:p>
        </p:txBody>
      </p:sp>
      <p:sp>
        <p:nvSpPr>
          <p:cNvPr id="14" name="Text 12"/>
          <p:cNvSpPr/>
          <p:nvPr/>
        </p:nvSpPr>
        <p:spPr>
          <a:xfrm>
            <a:off x="3410712" y="2487168"/>
            <a:ext cx="1143000" cy="566928"/>
          </a:xfrm>
          <a:prstGeom prst="rect">
            <a:avLst/>
          </a:prstGeom>
          <a:noFill/>
          <a:ln/>
        </p:spPr>
        <p:txBody>
          <a:bodyPr wrap="square" lIns="0" tIns="0" rIns="0" bIns="0" rtlCol="0" anchor="ctr">
            <a:normAutofit/>
          </a:bodyP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Un profil court</a:t>
            </a:r>
            <a:endParaRPr lang="en-US" sz="1600" dirty="0"/>
          </a:p>
        </p:txBody>
      </p:sp>
      <p:sp>
        <p:nvSpPr>
          <p:cNvPr id="15" name="Text 13"/>
          <p:cNvSpPr/>
          <p:nvPr/>
        </p:nvSpPr>
        <p:spPr>
          <a:xfrm>
            <a:off x="3044952" y="3255264"/>
            <a:ext cx="1828800" cy="594360"/>
          </a:xfrm>
          <a:prstGeom prst="rect">
            <a:avLst/>
          </a:prstGeom>
          <a:noFill/>
          <a:ln/>
        </p:spPr>
        <p:txBody>
          <a:bodyPr wrap="square" lIns="0" tIns="0" rIns="0" bIns="0" rtlCol="0" anchor="ctr">
            <a:normAutofit/>
          </a:bodyPr>
          <a:lstStyle/>
          <a:p>
            <a:pPr algn="ctr" indent="0" marL="0">
              <a:buNone/>
            </a:pPr>
            <a:r>
              <a:rPr lang="en-US" sz="1150" dirty="0">
                <a:solidFill>
                  <a:srgbClr val="222222"/>
                </a:solidFill>
                <a:latin typeface="Aptos" pitchFamily="34" charset="0"/>
                <a:ea typeface="Aptos" pitchFamily="34" charset="-122"/>
                <a:cs typeface="Aptos" pitchFamily="34" charset="-120"/>
              </a:rPr>
              <a:t>60 à 80 mots pour se présenter</a:t>
            </a:r>
            <a:endParaRPr lang="en-US" sz="1150" dirty="0"/>
          </a:p>
        </p:txBody>
      </p:sp>
      <p:sp>
        <p:nvSpPr>
          <p:cNvPr id="16" name="Shape 14"/>
          <p:cNvSpPr/>
          <p:nvPr/>
        </p:nvSpPr>
        <p:spPr>
          <a:xfrm>
            <a:off x="6400800" y="1417320"/>
            <a:ext cx="841248" cy="841248"/>
          </a:xfrm>
          <a:prstGeom prst="ellipse">
            <a:avLst/>
          </a:prstGeom>
          <a:solidFill>
            <a:srgbClr val="0F6B78"/>
          </a:solidFill>
          <a:ln w="12700">
            <a:solidFill>
              <a:srgbClr val="0F6B78"/>
            </a:solidFill>
            <a:prstDash val="solid"/>
          </a:ln>
        </p:spPr>
      </p:sp>
      <p:sp>
        <p:nvSpPr>
          <p:cNvPr id="17" name="Text 15"/>
          <p:cNvSpPr/>
          <p:nvPr/>
        </p:nvSpPr>
        <p:spPr>
          <a:xfrm>
            <a:off x="6400800" y="1572768"/>
            <a:ext cx="841248" cy="292608"/>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3</a:t>
            </a:r>
            <a:endParaRPr lang="en-US" sz="2000" dirty="0"/>
          </a:p>
        </p:txBody>
      </p:sp>
      <p:sp>
        <p:nvSpPr>
          <p:cNvPr id="18" name="Text 16"/>
          <p:cNvSpPr/>
          <p:nvPr/>
        </p:nvSpPr>
        <p:spPr>
          <a:xfrm>
            <a:off x="6263640" y="2487168"/>
            <a:ext cx="1143000" cy="566928"/>
          </a:xfrm>
          <a:prstGeom prst="rect">
            <a:avLst/>
          </a:prstGeom>
          <a:noFill/>
          <a:ln/>
        </p:spPr>
        <p:txBody>
          <a:bodyPr wrap="square" lIns="0" tIns="0" rIns="0" bIns="0" rtlCol="0" anchor="ctr">
            <a:normAutofit/>
          </a:bodyPr>
          <a:lstStyle/>
          <a:p>
            <a:pPr algn="ctr" indent="0" marL="0">
              <a:buNone/>
            </a:pPr>
            <a:r>
              <a:rPr lang="en-US" sz="1600" b="1" dirty="0">
                <a:solidFill>
                  <a:srgbClr val="0F6B78"/>
                </a:solidFill>
                <a:latin typeface="Aptos Display" pitchFamily="34" charset="0"/>
                <a:ea typeface="Aptos Display" pitchFamily="34" charset="-122"/>
                <a:cs typeface="Aptos Display" pitchFamily="34" charset="-120"/>
              </a:rPr>
              <a:t>Un prompt efficace</a:t>
            </a:r>
            <a:endParaRPr lang="en-US" sz="1600" dirty="0"/>
          </a:p>
        </p:txBody>
      </p:sp>
      <p:sp>
        <p:nvSpPr>
          <p:cNvPr id="19" name="Text 17"/>
          <p:cNvSpPr/>
          <p:nvPr/>
        </p:nvSpPr>
        <p:spPr>
          <a:xfrm>
            <a:off x="5897880" y="3255264"/>
            <a:ext cx="1828800" cy="594360"/>
          </a:xfrm>
          <a:prstGeom prst="rect">
            <a:avLst/>
          </a:prstGeom>
          <a:noFill/>
          <a:ln/>
        </p:spPr>
        <p:txBody>
          <a:bodyPr wrap="square" lIns="0" tIns="0" rIns="0" bIns="0" rtlCol="0" anchor="ctr">
            <a:normAutofit/>
          </a:bodyPr>
          <a:lstStyle/>
          <a:p>
            <a:pPr algn="ctr" indent="0" marL="0">
              <a:buNone/>
            </a:pPr>
            <a:r>
              <a:rPr lang="en-US" sz="1150" dirty="0">
                <a:solidFill>
                  <a:srgbClr val="222222"/>
                </a:solidFill>
                <a:latin typeface="Aptos" pitchFamily="34" charset="0"/>
                <a:ea typeface="Aptos" pitchFamily="34" charset="-122"/>
                <a:cs typeface="Aptos" pitchFamily="34" charset="-120"/>
              </a:rPr>
              <a:t>Instruction claire + résultat corrigé</a:t>
            </a:r>
            <a:endParaRPr lang="en-US" sz="1150" dirty="0"/>
          </a:p>
        </p:txBody>
      </p:sp>
      <p:sp>
        <p:nvSpPr>
          <p:cNvPr id="20" name="Shape 18"/>
          <p:cNvSpPr/>
          <p:nvPr/>
        </p:nvSpPr>
        <p:spPr>
          <a:xfrm>
            <a:off x="9253728" y="1417320"/>
            <a:ext cx="841248" cy="841248"/>
          </a:xfrm>
          <a:prstGeom prst="ellipse">
            <a:avLst/>
          </a:prstGeom>
          <a:solidFill>
            <a:srgbClr val="C65911"/>
          </a:solidFill>
          <a:ln w="12700">
            <a:solidFill>
              <a:srgbClr val="C65911"/>
            </a:solidFill>
            <a:prstDash val="solid"/>
          </a:ln>
        </p:spPr>
      </p:sp>
      <p:sp>
        <p:nvSpPr>
          <p:cNvPr id="21" name="Text 19"/>
          <p:cNvSpPr/>
          <p:nvPr/>
        </p:nvSpPr>
        <p:spPr>
          <a:xfrm>
            <a:off x="9253728" y="1572768"/>
            <a:ext cx="841248" cy="292608"/>
          </a:xfrm>
          <a:prstGeom prst="rect">
            <a:avLst/>
          </a:prstGeom>
          <a:noFill/>
          <a:ln/>
        </p:spPr>
        <p:txBody>
          <a:bodyPr wrap="square" lIns="0" tIns="0" rIns="0" bIns="0" rtlCol="0" anchor="ctr"/>
          <a:lstStyle/>
          <a:p>
            <a:pPr algn="ctr" indent="0" marL="0">
              <a:buNone/>
            </a:pPr>
            <a:r>
              <a:rPr lang="en-US" sz="2000" b="1" dirty="0">
                <a:solidFill>
                  <a:srgbClr val="FFFFFF"/>
                </a:solidFill>
                <a:latin typeface="Aptos Display" pitchFamily="34" charset="0"/>
                <a:ea typeface="Aptos Display" pitchFamily="34" charset="-122"/>
                <a:cs typeface="Aptos Display" pitchFamily="34" charset="-120"/>
              </a:rPr>
              <a:t>4</a:t>
            </a:r>
            <a:endParaRPr lang="en-US" sz="2000" dirty="0"/>
          </a:p>
        </p:txBody>
      </p:sp>
      <p:sp>
        <p:nvSpPr>
          <p:cNvPr id="22" name="Text 20"/>
          <p:cNvSpPr/>
          <p:nvPr/>
        </p:nvSpPr>
        <p:spPr>
          <a:xfrm>
            <a:off x="9116568" y="2487168"/>
            <a:ext cx="1143000" cy="566928"/>
          </a:xfrm>
          <a:prstGeom prst="rect">
            <a:avLst/>
          </a:prstGeom>
          <a:noFill/>
          <a:ln/>
        </p:spPr>
        <p:txBody>
          <a:bodyPr wrap="square" lIns="0" tIns="0" rIns="0" bIns="0" rtlCol="0" anchor="ctr">
            <a:normAutofit/>
          </a:bodyPr>
          <a:lstStyle/>
          <a:p>
            <a:pPr algn="ctr" indent="0" marL="0">
              <a:buNone/>
            </a:pPr>
            <a:r>
              <a:rPr lang="en-US" sz="1600" b="1" dirty="0">
                <a:solidFill>
                  <a:srgbClr val="C65911"/>
                </a:solidFill>
                <a:latin typeface="Aptos Display" pitchFamily="34" charset="0"/>
                <a:ea typeface="Aptos Display" pitchFamily="34" charset="-122"/>
                <a:cs typeface="Aptos Display" pitchFamily="34" charset="-120"/>
              </a:rPr>
              <a:t>Une action à 7 jours</a:t>
            </a:r>
            <a:endParaRPr lang="en-US" sz="1600" dirty="0"/>
          </a:p>
        </p:txBody>
      </p:sp>
      <p:sp>
        <p:nvSpPr>
          <p:cNvPr id="23" name="Text 21"/>
          <p:cNvSpPr/>
          <p:nvPr/>
        </p:nvSpPr>
        <p:spPr>
          <a:xfrm>
            <a:off x="8750808" y="3255264"/>
            <a:ext cx="1828800" cy="594360"/>
          </a:xfrm>
          <a:prstGeom prst="rect">
            <a:avLst/>
          </a:prstGeom>
          <a:noFill/>
          <a:ln/>
        </p:spPr>
        <p:txBody>
          <a:bodyPr wrap="square" lIns="0" tIns="0" rIns="0" bIns="0" rtlCol="0" anchor="ctr">
            <a:normAutofit/>
          </a:bodyPr>
          <a:lstStyle/>
          <a:p>
            <a:pPr algn="ctr" indent="0" marL="0">
              <a:buNone/>
            </a:pPr>
            <a:r>
              <a:rPr lang="en-US" sz="1150" dirty="0">
                <a:solidFill>
                  <a:srgbClr val="222222"/>
                </a:solidFill>
                <a:latin typeface="Aptos" pitchFamily="34" charset="0"/>
                <a:ea typeface="Aptos" pitchFamily="34" charset="-122"/>
                <a:cs typeface="Aptos" pitchFamily="34" charset="-120"/>
              </a:rPr>
              <a:t>Une étape réaliste et datée</a:t>
            </a:r>
            <a:endParaRPr lang="en-US" sz="1150" dirty="0"/>
          </a:p>
        </p:txBody>
      </p:sp>
      <p:sp>
        <p:nvSpPr>
          <p:cNvPr id="24" name="Shape 22"/>
          <p:cNvSpPr/>
          <p:nvPr/>
        </p:nvSpPr>
        <p:spPr>
          <a:xfrm>
            <a:off x="749808" y="4754880"/>
            <a:ext cx="5166360" cy="1051560"/>
          </a:xfrm>
          <a:prstGeom prst="roundRect">
            <a:avLst>
              <a:gd name="adj" fmla="val 6957"/>
            </a:avLst>
          </a:prstGeom>
          <a:solidFill>
            <a:srgbClr val="EEF5FB"/>
          </a:solidFill>
          <a:ln w="12700">
            <a:solidFill>
              <a:srgbClr val="D7E3EE"/>
            </a:solidFill>
            <a:prstDash val="solid"/>
          </a:ln>
        </p:spPr>
      </p:sp>
      <p:sp>
        <p:nvSpPr>
          <p:cNvPr id="25" name="Text 23"/>
          <p:cNvSpPr/>
          <p:nvPr/>
        </p:nvSpPr>
        <p:spPr>
          <a:xfrm>
            <a:off x="905256" y="486460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6" name="Text 24"/>
          <p:cNvSpPr/>
          <p:nvPr/>
        </p:nvSpPr>
        <p:spPr>
          <a:xfrm>
            <a:off x="1408176" y="4910328"/>
            <a:ext cx="436168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Parcours étudiant</a:t>
            </a:r>
            <a:endParaRPr lang="en-US" sz="1450" dirty="0"/>
          </a:p>
        </p:txBody>
      </p:sp>
      <p:sp>
        <p:nvSpPr>
          <p:cNvPr id="27" name="Text 25"/>
          <p:cNvSpPr/>
          <p:nvPr/>
        </p:nvSpPr>
        <p:spPr>
          <a:xfrm>
            <a:off x="978408" y="5321808"/>
            <a:ext cx="4709160" cy="39319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Présentation pro + méthode de recherche de stage/formation + modèle IA</a:t>
            </a:r>
            <a:endParaRPr lang="en-US" sz="1220" dirty="0"/>
          </a:p>
        </p:txBody>
      </p:sp>
      <p:sp>
        <p:nvSpPr>
          <p:cNvPr id="28" name="Shape 26"/>
          <p:cNvSpPr/>
          <p:nvPr/>
        </p:nvSpPr>
        <p:spPr>
          <a:xfrm>
            <a:off x="6263640" y="4754880"/>
            <a:ext cx="5166360" cy="1051560"/>
          </a:xfrm>
          <a:prstGeom prst="roundRect">
            <a:avLst>
              <a:gd name="adj" fmla="val 6957"/>
            </a:avLst>
          </a:prstGeom>
          <a:solidFill>
            <a:srgbClr val="E2F0D9"/>
          </a:solidFill>
          <a:ln w="12700">
            <a:solidFill>
              <a:srgbClr val="D7E3EE"/>
            </a:solidFill>
            <a:prstDash val="solid"/>
          </a:ln>
        </p:spPr>
      </p:sp>
      <p:sp>
        <p:nvSpPr>
          <p:cNvPr id="29" name="Text 27"/>
          <p:cNvSpPr/>
          <p:nvPr/>
        </p:nvSpPr>
        <p:spPr>
          <a:xfrm>
            <a:off x="6419088" y="486460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30" name="Text 28"/>
          <p:cNvSpPr/>
          <p:nvPr/>
        </p:nvSpPr>
        <p:spPr>
          <a:xfrm>
            <a:off x="6922008" y="4910328"/>
            <a:ext cx="436168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Parcours entrepreneur</a:t>
            </a:r>
            <a:endParaRPr lang="en-US" sz="1450" dirty="0"/>
          </a:p>
        </p:txBody>
      </p:sp>
      <p:sp>
        <p:nvSpPr>
          <p:cNvPr id="31" name="Text 29"/>
          <p:cNvSpPr/>
          <p:nvPr/>
        </p:nvSpPr>
        <p:spPr>
          <a:xfrm>
            <a:off x="6492240" y="5321808"/>
            <a:ext cx="4709160" cy="39319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Présentation activité + fiche offre + réponse client ou publication</a:t>
            </a:r>
            <a:endParaRPr lang="en-US" sz="122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pic>
        <p:nvPicPr>
          <p:cNvPr id="3" name="Image 0" descr="/mnt/data/a_clean_modern_vector_illustration_scene_of_two_p_batch_4.png">    </p:cNvPr>
          <p:cNvPicPr>
            <a:picLocks noChangeAspect="1"/>
          </p:cNvPicPr>
          <p:nvPr/>
        </p:nvPicPr>
        <p:blipFill>
          <a:blip r:embed="rId1"/>
          <a:srcRect l="8000" r="36245" t="0" b="0"/>
          <a:stretch/>
        </p:blipFill>
        <p:spPr>
          <a:xfrm>
            <a:off x="5394960" y="0"/>
            <a:ext cx="6793992" cy="6858000"/>
          </a:xfrm>
          <a:prstGeom prst="rect">
            <a:avLst/>
          </a:prstGeom>
        </p:spPr>
      </p:pic>
      <p:sp>
        <p:nvSpPr>
          <p:cNvPr id="4" name="Shape 1"/>
          <p:cNvSpPr/>
          <p:nvPr/>
        </p:nvSpPr>
        <p:spPr>
          <a:xfrm>
            <a:off x="0" y="0"/>
            <a:ext cx="5715000" cy="6858000"/>
          </a:xfrm>
          <a:prstGeom prst="rect">
            <a:avLst/>
          </a:prstGeom>
          <a:solidFill>
            <a:srgbClr val="0F6B78"/>
          </a:solidFill>
          <a:ln w="12700">
            <a:solidFill>
              <a:srgbClr val="0F6B78">
                <a:alpha val="0"/>
              </a:srgbClr>
            </a:solidFill>
            <a:prstDash val="solid"/>
          </a:ln>
        </p:spPr>
      </p:sp>
      <p:sp>
        <p:nvSpPr>
          <p:cNvPr id="5" name="Text 2"/>
          <p:cNvSpPr/>
          <p:nvPr/>
        </p:nvSpPr>
        <p:spPr>
          <a:xfrm>
            <a:off x="594360" y="1051560"/>
            <a:ext cx="1828800" cy="219456"/>
          </a:xfrm>
          <a:prstGeom prst="rect">
            <a:avLst/>
          </a:prstGeom>
          <a:noFill/>
          <a:ln/>
        </p:spPr>
        <p:txBody>
          <a:bodyPr wrap="square" lIns="0" tIns="0" rIns="0" bIns="0" rtlCol="0" anchor="ctr"/>
          <a:lstStyle/>
          <a:p>
            <a:pPr indent="0" marL="0">
              <a:buNone/>
            </a:pPr>
            <a:r>
              <a:rPr lang="en-US" sz="1000" b="1" dirty="0">
                <a:solidFill>
                  <a:srgbClr val="CFE2F3"/>
                </a:solidFill>
                <a:latin typeface="Aptos" pitchFamily="34" charset="0"/>
                <a:ea typeface="Aptos" pitchFamily="34" charset="-122"/>
                <a:cs typeface="Aptos" pitchFamily="34" charset="-120"/>
              </a:rPr>
              <a:t>BLOC 3</a:t>
            </a:r>
            <a:endParaRPr lang="en-US" sz="1000" dirty="0"/>
          </a:p>
        </p:txBody>
      </p:sp>
      <p:sp>
        <p:nvSpPr>
          <p:cNvPr id="6" name="Text 3"/>
          <p:cNvSpPr/>
          <p:nvPr/>
        </p:nvSpPr>
        <p:spPr>
          <a:xfrm>
            <a:off x="566928" y="1417320"/>
            <a:ext cx="4800600" cy="1234440"/>
          </a:xfrm>
          <a:prstGeom prst="rect">
            <a:avLst/>
          </a:prstGeom>
          <a:noFill/>
          <a:ln/>
        </p:spPr>
        <p:txBody>
          <a:bodyPr wrap="square" lIns="0" tIns="0" rIns="0" bIns="0" rtlCol="0" anchor="ctr">
            <a:normAutofit/>
          </a:bodyPr>
          <a:lstStyle/>
          <a:p>
            <a:pPr indent="0" marL="0">
              <a:buNone/>
            </a:pPr>
            <a:r>
              <a:rPr lang="en-US" sz="3200" b="1" dirty="0">
                <a:solidFill>
                  <a:srgbClr val="FFFFFF"/>
                </a:solidFill>
                <a:latin typeface="Aptos Display" pitchFamily="34" charset="0"/>
                <a:ea typeface="Aptos Display" pitchFamily="34" charset="-122"/>
                <a:cs typeface="Aptos Display" pitchFamily="34" charset="-120"/>
              </a:rPr>
              <a:t>UTILISER L’INTELLIGENCE ARTIFICIELLE</a:t>
            </a:r>
            <a:endParaRPr lang="en-US" sz="3200" dirty="0"/>
          </a:p>
        </p:txBody>
      </p:sp>
      <p:sp>
        <p:nvSpPr>
          <p:cNvPr id="7" name="Text 4"/>
          <p:cNvSpPr/>
          <p:nvPr/>
        </p:nvSpPr>
        <p:spPr>
          <a:xfrm>
            <a:off x="594360" y="2880360"/>
            <a:ext cx="4389120" cy="566928"/>
          </a:xfrm>
          <a:prstGeom prst="rect">
            <a:avLst/>
          </a:prstGeom>
          <a:noFill/>
          <a:ln/>
        </p:spPr>
        <p:txBody>
          <a:bodyPr wrap="square" lIns="0" tIns="0" rIns="0" bIns="0" rtlCol="0" anchor="ctr">
            <a:normAutofit/>
          </a:bodyPr>
          <a:lstStyle/>
          <a:p>
            <a:pPr indent="0" marL="0">
              <a:buNone/>
            </a:pPr>
            <a:r>
              <a:rPr lang="en-US" sz="1600" dirty="0">
                <a:solidFill>
                  <a:srgbClr val="FFFFFF"/>
                </a:solidFill>
                <a:latin typeface="Aptos" pitchFamily="34" charset="0"/>
                <a:ea typeface="Aptos" pitchFamily="34" charset="-122"/>
                <a:cs typeface="Aptos" pitchFamily="34" charset="-120"/>
              </a:rPr>
              <a:t>Dialoguer, automatiser et superviser sous contrôle humain</a:t>
            </a:r>
            <a:endParaRPr lang="en-US" sz="1600" dirty="0"/>
          </a:p>
        </p:txBody>
      </p:sp>
      <p:sp>
        <p:nvSpPr>
          <p:cNvPr id="8" name="Shape 5"/>
          <p:cNvSpPr/>
          <p:nvPr/>
        </p:nvSpPr>
        <p:spPr>
          <a:xfrm>
            <a:off x="594360" y="3703320"/>
            <a:ext cx="3474720" cy="0"/>
          </a:xfrm>
          <a:prstGeom prst="line">
            <a:avLst/>
          </a:prstGeom>
          <a:noFill/>
          <a:ln w="25400">
            <a:solidFill>
              <a:srgbClr val="FFFFFF">
                <a:alpha val="75000"/>
              </a:srgbClr>
            </a:solidFill>
            <a:prstDash val="solid"/>
          </a:ln>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Comprendre simplement un LLM</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 modèle de langage peut aider à produire du texte, mais peut se tromper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31</a:t>
            </a:r>
            <a:endParaRPr lang="en-US" sz="800" dirty="0"/>
          </a:p>
        </p:txBody>
      </p:sp>
      <p:pic>
        <p:nvPicPr>
          <p:cNvPr id="8" name="Image 0" descr="/mnt/data/a_clean_modern_vector_illustration_scene_of_two_p_batch_4.png">    </p:cNvPr>
          <p:cNvPicPr>
            <a:picLocks noChangeAspect="1"/>
          </p:cNvPicPr>
          <p:nvPr/>
        </p:nvPicPr>
        <p:blipFill>
          <a:blip r:embed="rId1"/>
          <a:srcRect l="28000" r="22116" t="5000" b="17000"/>
          <a:stretch/>
        </p:blipFill>
        <p:spPr>
          <a:xfrm>
            <a:off x="6720840" y="1051560"/>
            <a:ext cx="4572000" cy="4023360"/>
          </a:xfrm>
          <a:prstGeom prst="rect">
            <a:avLst/>
          </a:prstGeom>
        </p:spPr>
      </p:pic>
      <p:sp>
        <p:nvSpPr>
          <p:cNvPr id="9" name="Shape 6"/>
          <p:cNvSpPr/>
          <p:nvPr/>
        </p:nvSpPr>
        <p:spPr>
          <a:xfrm>
            <a:off x="713232" y="1234440"/>
            <a:ext cx="5440680" cy="1143000"/>
          </a:xfrm>
          <a:prstGeom prst="roundRect">
            <a:avLst>
              <a:gd name="adj" fmla="val 6400"/>
            </a:avLst>
          </a:prstGeom>
          <a:solidFill>
            <a:srgbClr val="EEF5FB"/>
          </a:solidFill>
          <a:ln w="12700">
            <a:solidFill>
              <a:srgbClr val="D7E3EE"/>
            </a:solidFill>
            <a:prstDash val="solid"/>
          </a:ln>
        </p:spPr>
      </p:sp>
      <p:sp>
        <p:nvSpPr>
          <p:cNvPr id="10" name="Text 7"/>
          <p:cNvSpPr/>
          <p:nvPr/>
        </p:nvSpPr>
        <p:spPr>
          <a:xfrm>
            <a:off x="914400" y="138988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Ce qu’il peut faire</a:t>
            </a:r>
            <a:endParaRPr lang="en-US" sz="1450" dirty="0"/>
          </a:p>
        </p:txBody>
      </p:sp>
      <p:sp>
        <p:nvSpPr>
          <p:cNvPr id="11" name="Text 8"/>
          <p:cNvSpPr/>
          <p:nvPr/>
        </p:nvSpPr>
        <p:spPr>
          <a:xfrm>
            <a:off x="941832" y="1764792"/>
            <a:ext cx="4983480" cy="50292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Expliquer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Résumer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Reformuler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Traduire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Structurer</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Simuler une conversation</a:t>
            </a:r>
            <a:endParaRPr lang="en-US" sz="1150" dirty="0"/>
          </a:p>
        </p:txBody>
      </p:sp>
      <p:sp>
        <p:nvSpPr>
          <p:cNvPr id="12" name="Shape 9"/>
          <p:cNvSpPr/>
          <p:nvPr/>
        </p:nvSpPr>
        <p:spPr>
          <a:xfrm>
            <a:off x="713232" y="2743200"/>
            <a:ext cx="5440680" cy="1143000"/>
          </a:xfrm>
          <a:prstGeom prst="roundRect">
            <a:avLst>
              <a:gd name="adj" fmla="val 6400"/>
            </a:avLst>
          </a:prstGeom>
          <a:solidFill>
            <a:srgbClr val="FCE4D6"/>
          </a:solidFill>
          <a:ln w="12700">
            <a:solidFill>
              <a:srgbClr val="D7E3EE"/>
            </a:solidFill>
            <a:prstDash val="solid"/>
          </a:ln>
        </p:spPr>
      </p:sp>
      <p:sp>
        <p:nvSpPr>
          <p:cNvPr id="13" name="Text 10"/>
          <p:cNvSpPr/>
          <p:nvPr/>
        </p:nvSpPr>
        <p:spPr>
          <a:xfrm>
            <a:off x="914400" y="2898648"/>
            <a:ext cx="503834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Ce qu’il ne garantit pas</a:t>
            </a:r>
            <a:endParaRPr lang="en-US" sz="1450" dirty="0"/>
          </a:p>
        </p:txBody>
      </p:sp>
      <p:sp>
        <p:nvSpPr>
          <p:cNvPr id="14" name="Text 11"/>
          <p:cNvSpPr/>
          <p:nvPr/>
        </p:nvSpPr>
        <p:spPr>
          <a:xfrm>
            <a:off x="941832" y="3273552"/>
            <a:ext cx="4983480" cy="50292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Vérité automatique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Contexte local parfait</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Décision responsable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Confidentialité sans contrôle</a:t>
            </a:r>
            <a:endParaRPr lang="en-US" sz="1150" dirty="0"/>
          </a:p>
        </p:txBody>
      </p:sp>
      <p:sp>
        <p:nvSpPr>
          <p:cNvPr id="15" name="Shape 12"/>
          <p:cNvSpPr/>
          <p:nvPr/>
        </p:nvSpPr>
        <p:spPr>
          <a:xfrm>
            <a:off x="713232" y="4251960"/>
            <a:ext cx="5440680" cy="868680"/>
          </a:xfrm>
          <a:prstGeom prst="roundRect">
            <a:avLst>
              <a:gd name="adj" fmla="val 8421"/>
            </a:avLst>
          </a:prstGeom>
          <a:solidFill>
            <a:srgbClr val="E2F0D9"/>
          </a:solidFill>
          <a:ln w="12700">
            <a:solidFill>
              <a:srgbClr val="D7E3EE"/>
            </a:solidFill>
            <a:prstDash val="solid"/>
          </a:ln>
        </p:spPr>
      </p:sp>
      <p:sp>
        <p:nvSpPr>
          <p:cNvPr id="16" name="Text 13"/>
          <p:cNvSpPr/>
          <p:nvPr/>
        </p:nvSpPr>
        <p:spPr>
          <a:xfrm>
            <a:off x="914400" y="440740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Règle</a:t>
            </a:r>
            <a:endParaRPr lang="en-US" sz="1450" dirty="0"/>
          </a:p>
        </p:txBody>
      </p:sp>
      <p:sp>
        <p:nvSpPr>
          <p:cNvPr id="17" name="Text 14"/>
          <p:cNvSpPr/>
          <p:nvPr/>
        </p:nvSpPr>
        <p:spPr>
          <a:xfrm>
            <a:off x="941832" y="4818888"/>
            <a:ext cx="4983480" cy="21031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L’IA prépare un brouillon. L’humain vérifie, corrige et assume.</a:t>
            </a:r>
            <a:endParaRPr lang="en-US" sz="13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Où utiliser l’IA ?</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Application, navigateur ou messagerie : garder une solution de secours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32</a:t>
            </a:r>
            <a:endParaRPr lang="en-US" sz="800" dirty="0"/>
          </a:p>
        </p:txBody>
      </p:sp>
      <p:sp>
        <p:nvSpPr>
          <p:cNvPr id="8" name="Shape 6"/>
          <p:cNvSpPr/>
          <p:nvPr/>
        </p:nvSpPr>
        <p:spPr>
          <a:xfrm>
            <a:off x="777240" y="1417320"/>
            <a:ext cx="3291840" cy="1965960"/>
          </a:xfrm>
          <a:prstGeom prst="roundRect">
            <a:avLst>
              <a:gd name="adj" fmla="val 3721"/>
            </a:avLst>
          </a:prstGeom>
          <a:solidFill>
            <a:srgbClr val="EEF5FB"/>
          </a:solidFill>
          <a:ln w="12700">
            <a:solidFill>
              <a:srgbClr val="D7E3EE"/>
            </a:solidFill>
            <a:prstDash val="solid"/>
          </a:ln>
        </p:spPr>
      </p:sp>
      <p:sp>
        <p:nvSpPr>
          <p:cNvPr id="9" name="Text 7"/>
          <p:cNvSpPr/>
          <p:nvPr/>
        </p:nvSpPr>
        <p:spPr>
          <a:xfrm>
            <a:off x="932688" y="152704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435608" y="1572768"/>
            <a:ext cx="248716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Application dédiée</a:t>
            </a:r>
            <a:endParaRPr lang="en-US" sz="1450" dirty="0"/>
          </a:p>
        </p:txBody>
      </p:sp>
      <p:sp>
        <p:nvSpPr>
          <p:cNvPr id="11" name="Text 9"/>
          <p:cNvSpPr/>
          <p:nvPr/>
        </p:nvSpPr>
        <p:spPr>
          <a:xfrm>
            <a:off x="1005840" y="1947672"/>
            <a:ext cx="2834640" cy="1325880"/>
          </a:xfrm>
          <a:prstGeom prst="rect">
            <a:avLst/>
          </a:prstGeom>
          <a:noFill/>
          <a:ln/>
        </p:spPr>
        <p:txBody>
          <a:bodyPr wrap="square" lIns="508" tIns="508" rIns="508" bIns="508" rtlCol="0" anchor="t">
            <a:normAutofit/>
          </a:bodyPr>
          <a:lstStyle/>
          <a:p>
            <a:pPr marL="152400" indent="-152400">
              <a:buSzPct val="100000"/>
              <a:buChar char="•"/>
            </a:pPr>
            <a:r>
              <a:rPr lang="en-US" sz="1250" dirty="0">
                <a:solidFill>
                  <a:srgbClr val="222222"/>
                </a:solidFill>
                <a:latin typeface="Aptos" pitchFamily="34" charset="0"/>
                <a:ea typeface="Aptos" pitchFamily="34" charset="-122"/>
                <a:cs typeface="Aptos" pitchFamily="34" charset="-120"/>
              </a:rPr>
              <a:t>ChatGPT, Gemini ou autre outil accessible</a:t>
            </a:r>
            <a:endParaRPr lang="en-US" sz="1250" dirty="0"/>
          </a:p>
          <a:p>
            <a:pPr marL="152400" indent="-152400">
              <a:buSzPct val="100000"/>
              <a:buChar char="•"/>
            </a:pPr>
            <a:r>
              <a:rPr lang="en-US" sz="1250" dirty="0">
                <a:solidFill>
                  <a:srgbClr val="222222"/>
                </a:solidFill>
                <a:latin typeface="Aptos" pitchFamily="34" charset="0"/>
                <a:ea typeface="Aptos" pitchFamily="34" charset="-122"/>
                <a:cs typeface="Aptos" pitchFamily="34" charset="-120"/>
              </a:rPr>
              <a:t>Pratique complète</a:t>
            </a:r>
            <a:endParaRPr lang="en-US" sz="1250" dirty="0"/>
          </a:p>
        </p:txBody>
      </p:sp>
      <p:sp>
        <p:nvSpPr>
          <p:cNvPr id="12" name="Shape 10"/>
          <p:cNvSpPr/>
          <p:nvPr/>
        </p:nvSpPr>
        <p:spPr>
          <a:xfrm>
            <a:off x="4572000" y="1417320"/>
            <a:ext cx="3291840" cy="1965960"/>
          </a:xfrm>
          <a:prstGeom prst="roundRect">
            <a:avLst>
              <a:gd name="adj" fmla="val 3721"/>
            </a:avLst>
          </a:prstGeom>
          <a:solidFill>
            <a:srgbClr val="E2F0D9"/>
          </a:solidFill>
          <a:ln w="12700">
            <a:solidFill>
              <a:srgbClr val="D7E3EE"/>
            </a:solidFill>
            <a:prstDash val="solid"/>
          </a:ln>
        </p:spPr>
      </p:sp>
      <p:sp>
        <p:nvSpPr>
          <p:cNvPr id="13" name="Text 11"/>
          <p:cNvSpPr/>
          <p:nvPr/>
        </p:nvSpPr>
        <p:spPr>
          <a:xfrm>
            <a:off x="4727448" y="152704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5230368" y="1572768"/>
            <a:ext cx="248716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Navigateur</a:t>
            </a:r>
            <a:endParaRPr lang="en-US" sz="1450" dirty="0"/>
          </a:p>
        </p:txBody>
      </p:sp>
      <p:sp>
        <p:nvSpPr>
          <p:cNvPr id="15" name="Text 13"/>
          <p:cNvSpPr/>
          <p:nvPr/>
        </p:nvSpPr>
        <p:spPr>
          <a:xfrm>
            <a:off x="4800600" y="1947672"/>
            <a:ext cx="2834640" cy="1325880"/>
          </a:xfrm>
          <a:prstGeom prst="rect">
            <a:avLst/>
          </a:prstGeom>
          <a:noFill/>
          <a:ln/>
        </p:spPr>
        <p:txBody>
          <a:bodyPr wrap="square" lIns="508" tIns="508" rIns="508" bIns="508" rtlCol="0" anchor="t">
            <a:normAutofit/>
          </a:bodyPr>
          <a:lstStyle/>
          <a:p>
            <a:pPr marL="152400" indent="-152400">
              <a:buSzPct val="100000"/>
              <a:buChar char="•"/>
            </a:pPr>
            <a:r>
              <a:rPr lang="en-US" sz="1250" dirty="0">
                <a:solidFill>
                  <a:srgbClr val="222222"/>
                </a:solidFill>
                <a:latin typeface="Aptos" pitchFamily="34" charset="0"/>
                <a:ea typeface="Aptos" pitchFamily="34" charset="-122"/>
                <a:cs typeface="Aptos" pitchFamily="34" charset="-120"/>
              </a:rPr>
              <a:t>Recherche assistée, résumé de page</a:t>
            </a:r>
            <a:endParaRPr lang="en-US" sz="1250" dirty="0"/>
          </a:p>
          <a:p>
            <a:pPr marL="152400" indent="-152400">
              <a:buSzPct val="100000"/>
              <a:buChar char="•"/>
            </a:pPr>
            <a:r>
              <a:rPr lang="en-US" sz="1250" dirty="0">
                <a:solidFill>
                  <a:srgbClr val="222222"/>
                </a:solidFill>
                <a:latin typeface="Aptos" pitchFamily="34" charset="0"/>
                <a:ea typeface="Aptos" pitchFamily="34" charset="-122"/>
                <a:cs typeface="Aptos" pitchFamily="34" charset="-120"/>
              </a:rPr>
              <a:t>Variable selon appareil</a:t>
            </a:r>
            <a:endParaRPr lang="en-US" sz="1250" dirty="0"/>
          </a:p>
        </p:txBody>
      </p:sp>
      <p:sp>
        <p:nvSpPr>
          <p:cNvPr id="16" name="Shape 14"/>
          <p:cNvSpPr/>
          <p:nvPr/>
        </p:nvSpPr>
        <p:spPr>
          <a:xfrm>
            <a:off x="8366760" y="1417320"/>
            <a:ext cx="3291840" cy="1965960"/>
          </a:xfrm>
          <a:prstGeom prst="roundRect">
            <a:avLst>
              <a:gd name="adj" fmla="val 3721"/>
            </a:avLst>
          </a:prstGeom>
          <a:solidFill>
            <a:srgbClr val="FCE4D6"/>
          </a:solidFill>
          <a:ln w="12700">
            <a:solidFill>
              <a:srgbClr val="D7E3EE"/>
            </a:solidFill>
            <a:prstDash val="solid"/>
          </a:ln>
        </p:spPr>
      </p:sp>
      <p:sp>
        <p:nvSpPr>
          <p:cNvPr id="17" name="Text 15"/>
          <p:cNvSpPr/>
          <p:nvPr/>
        </p:nvSpPr>
        <p:spPr>
          <a:xfrm>
            <a:off x="8522208" y="152704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8" name="Text 16"/>
          <p:cNvSpPr/>
          <p:nvPr/>
        </p:nvSpPr>
        <p:spPr>
          <a:xfrm>
            <a:off x="9025128" y="1572768"/>
            <a:ext cx="248716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Messagerie</a:t>
            </a:r>
            <a:endParaRPr lang="en-US" sz="1450" dirty="0"/>
          </a:p>
        </p:txBody>
      </p:sp>
      <p:sp>
        <p:nvSpPr>
          <p:cNvPr id="19" name="Text 17"/>
          <p:cNvSpPr/>
          <p:nvPr/>
        </p:nvSpPr>
        <p:spPr>
          <a:xfrm>
            <a:off x="8595360" y="1947672"/>
            <a:ext cx="2834640" cy="1325880"/>
          </a:xfrm>
          <a:prstGeom prst="rect">
            <a:avLst/>
          </a:prstGeom>
          <a:noFill/>
          <a:ln/>
        </p:spPr>
        <p:txBody>
          <a:bodyPr wrap="square" lIns="508" tIns="508" rIns="508" bIns="508" rtlCol="0" anchor="t">
            <a:normAutofit/>
          </a:bodyPr>
          <a:lstStyle/>
          <a:p>
            <a:pPr marL="152400" indent="-152400">
              <a:buSzPct val="100000"/>
              <a:buChar char="•"/>
            </a:pPr>
            <a:r>
              <a:rPr lang="en-US" sz="1250" dirty="0">
                <a:solidFill>
                  <a:srgbClr val="222222"/>
                </a:solidFill>
                <a:latin typeface="Aptos" pitchFamily="34" charset="0"/>
                <a:ea typeface="Aptos" pitchFamily="34" charset="-122"/>
                <a:cs typeface="Aptos" pitchFamily="34" charset="-120"/>
              </a:rPr>
              <a:t>WhatsApp ou lien partagé dans un groupe</a:t>
            </a:r>
            <a:endParaRPr lang="en-US" sz="1250" dirty="0"/>
          </a:p>
          <a:p>
            <a:pPr marL="152400" indent="-152400">
              <a:buSzPct val="100000"/>
              <a:buChar char="•"/>
            </a:pPr>
            <a:r>
              <a:rPr lang="en-US" sz="1250" dirty="0">
                <a:solidFill>
                  <a:srgbClr val="222222"/>
                </a:solidFill>
                <a:latin typeface="Aptos" pitchFamily="34" charset="0"/>
                <a:ea typeface="Aptos" pitchFamily="34" charset="-122"/>
                <a:cs typeface="Aptos" pitchFamily="34" charset="-120"/>
              </a:rPr>
              <a:t>Disponibilité variable</a:t>
            </a:r>
            <a:endParaRPr lang="en-US" sz="1250" dirty="0"/>
          </a:p>
        </p:txBody>
      </p:sp>
      <p:sp>
        <p:nvSpPr>
          <p:cNvPr id="20" name="Text 18"/>
          <p:cNvSpPr/>
          <p:nvPr/>
        </p:nvSpPr>
        <p:spPr>
          <a:xfrm>
            <a:off x="868680" y="4645152"/>
            <a:ext cx="10469880" cy="384048"/>
          </a:xfrm>
          <a:prstGeom prst="rect">
            <a:avLst/>
          </a:prstGeom>
          <a:noFill/>
          <a:ln/>
        </p:spPr>
        <p:txBody>
          <a:bodyPr wrap="square" lIns="0" tIns="0" rIns="0" bIns="0" rtlCol="0" anchor="ctr">
            <a:normAutofit/>
          </a:bodyPr>
          <a:lstStyle/>
          <a:p>
            <a:pPr algn="ctr" indent="0" marL="0">
              <a:buNone/>
            </a:pPr>
            <a:r>
              <a:rPr lang="en-US" sz="1650" b="1" dirty="0">
                <a:solidFill>
                  <a:srgbClr val="C00000"/>
                </a:solidFill>
                <a:latin typeface="Aptos Display" pitchFamily="34" charset="0"/>
                <a:ea typeface="Aptos Display" pitchFamily="34" charset="-122"/>
                <a:cs typeface="Aptos Display" pitchFamily="34" charset="-120"/>
              </a:rPr>
              <a:t>Ne jamais transmettre : mot de passe • code SMS • code Mobile Money • données clients • documents confidentiels</a:t>
            </a:r>
            <a:endParaRPr lang="en-US" sz="16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Compétence 1 : dialoguer avec une IA</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La formule R-C-O-P-C-F pour un prompt efficace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33</a:t>
            </a:r>
            <a:endParaRPr lang="en-US" sz="800" dirty="0"/>
          </a:p>
        </p:txBody>
      </p:sp>
      <p:sp>
        <p:nvSpPr>
          <p:cNvPr id="8" name="Shape 6"/>
          <p:cNvSpPr/>
          <p:nvPr/>
        </p:nvSpPr>
        <p:spPr>
          <a:xfrm>
            <a:off x="640080" y="1143000"/>
            <a:ext cx="3429000" cy="914400"/>
          </a:xfrm>
          <a:prstGeom prst="roundRect">
            <a:avLst>
              <a:gd name="adj" fmla="val 8000"/>
            </a:avLst>
          </a:prstGeom>
          <a:solidFill>
            <a:srgbClr val="EEF5FB"/>
          </a:solidFill>
          <a:ln w="12700">
            <a:solidFill>
              <a:srgbClr val="D7E3EE"/>
            </a:solidFill>
            <a:prstDash val="solid"/>
          </a:ln>
        </p:spPr>
      </p:sp>
      <p:sp>
        <p:nvSpPr>
          <p:cNvPr id="9" name="Text 7"/>
          <p:cNvSpPr/>
          <p:nvPr/>
        </p:nvSpPr>
        <p:spPr>
          <a:xfrm>
            <a:off x="841248" y="1298448"/>
            <a:ext cx="30266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Rôle</a:t>
            </a:r>
            <a:endParaRPr lang="en-US" sz="1450" dirty="0"/>
          </a:p>
        </p:txBody>
      </p:sp>
      <p:sp>
        <p:nvSpPr>
          <p:cNvPr id="10" name="Text 8"/>
          <p:cNvSpPr/>
          <p:nvPr/>
        </p:nvSpPr>
        <p:spPr>
          <a:xfrm>
            <a:off x="868680" y="1709928"/>
            <a:ext cx="2971800" cy="25603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Agis comme…</a:t>
            </a:r>
            <a:endParaRPr lang="en-US" sz="1350" dirty="0"/>
          </a:p>
        </p:txBody>
      </p:sp>
      <p:sp>
        <p:nvSpPr>
          <p:cNvPr id="11" name="Shape 9"/>
          <p:cNvSpPr/>
          <p:nvPr/>
        </p:nvSpPr>
        <p:spPr>
          <a:xfrm>
            <a:off x="4480560" y="1143000"/>
            <a:ext cx="3429000" cy="914400"/>
          </a:xfrm>
          <a:prstGeom prst="roundRect">
            <a:avLst>
              <a:gd name="adj" fmla="val 8000"/>
            </a:avLst>
          </a:prstGeom>
          <a:solidFill>
            <a:srgbClr val="E2F0D9"/>
          </a:solidFill>
          <a:ln w="12700">
            <a:solidFill>
              <a:srgbClr val="D7E3EE"/>
            </a:solidFill>
            <a:prstDash val="solid"/>
          </a:ln>
        </p:spPr>
      </p:sp>
      <p:sp>
        <p:nvSpPr>
          <p:cNvPr id="12" name="Text 10"/>
          <p:cNvSpPr/>
          <p:nvPr/>
        </p:nvSpPr>
        <p:spPr>
          <a:xfrm>
            <a:off x="4681728" y="1298448"/>
            <a:ext cx="30266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Contexte</a:t>
            </a:r>
            <a:endParaRPr lang="en-US" sz="1450" dirty="0"/>
          </a:p>
        </p:txBody>
      </p:sp>
      <p:sp>
        <p:nvSpPr>
          <p:cNvPr id="13" name="Text 11"/>
          <p:cNvSpPr/>
          <p:nvPr/>
        </p:nvSpPr>
        <p:spPr>
          <a:xfrm>
            <a:off x="4709160" y="1709928"/>
            <a:ext cx="2971800" cy="25603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Ma situation est…</a:t>
            </a:r>
            <a:endParaRPr lang="en-US" sz="1350" dirty="0"/>
          </a:p>
        </p:txBody>
      </p:sp>
      <p:sp>
        <p:nvSpPr>
          <p:cNvPr id="14" name="Shape 12"/>
          <p:cNvSpPr/>
          <p:nvPr/>
        </p:nvSpPr>
        <p:spPr>
          <a:xfrm>
            <a:off x="8321040" y="1143000"/>
            <a:ext cx="3429000" cy="914400"/>
          </a:xfrm>
          <a:prstGeom prst="roundRect">
            <a:avLst>
              <a:gd name="adj" fmla="val 8000"/>
            </a:avLst>
          </a:prstGeom>
          <a:solidFill>
            <a:srgbClr val="EEF5FB"/>
          </a:solidFill>
          <a:ln w="12700">
            <a:solidFill>
              <a:srgbClr val="D7E3EE"/>
            </a:solidFill>
            <a:prstDash val="solid"/>
          </a:ln>
        </p:spPr>
      </p:sp>
      <p:sp>
        <p:nvSpPr>
          <p:cNvPr id="15" name="Text 13"/>
          <p:cNvSpPr/>
          <p:nvPr/>
        </p:nvSpPr>
        <p:spPr>
          <a:xfrm>
            <a:off x="8522208" y="1298448"/>
            <a:ext cx="30266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Objectif</a:t>
            </a:r>
            <a:endParaRPr lang="en-US" sz="1450" dirty="0"/>
          </a:p>
        </p:txBody>
      </p:sp>
      <p:sp>
        <p:nvSpPr>
          <p:cNvPr id="16" name="Text 14"/>
          <p:cNvSpPr/>
          <p:nvPr/>
        </p:nvSpPr>
        <p:spPr>
          <a:xfrm>
            <a:off x="8549640" y="1709928"/>
            <a:ext cx="2971800" cy="25603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Je souhaite…</a:t>
            </a:r>
            <a:endParaRPr lang="en-US" sz="1350" dirty="0"/>
          </a:p>
        </p:txBody>
      </p:sp>
      <p:sp>
        <p:nvSpPr>
          <p:cNvPr id="17" name="Shape 15"/>
          <p:cNvSpPr/>
          <p:nvPr/>
        </p:nvSpPr>
        <p:spPr>
          <a:xfrm>
            <a:off x="640080" y="2468880"/>
            <a:ext cx="3429000" cy="914400"/>
          </a:xfrm>
          <a:prstGeom prst="roundRect">
            <a:avLst>
              <a:gd name="adj" fmla="val 8000"/>
            </a:avLst>
          </a:prstGeom>
          <a:solidFill>
            <a:srgbClr val="E2F0D9"/>
          </a:solidFill>
          <a:ln w="12700">
            <a:solidFill>
              <a:srgbClr val="D7E3EE"/>
            </a:solidFill>
            <a:prstDash val="solid"/>
          </a:ln>
        </p:spPr>
      </p:sp>
      <p:sp>
        <p:nvSpPr>
          <p:cNvPr id="18" name="Text 16"/>
          <p:cNvSpPr/>
          <p:nvPr/>
        </p:nvSpPr>
        <p:spPr>
          <a:xfrm>
            <a:off x="841248" y="2624328"/>
            <a:ext cx="30266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Public</a:t>
            </a:r>
            <a:endParaRPr lang="en-US" sz="1450" dirty="0"/>
          </a:p>
        </p:txBody>
      </p:sp>
      <p:sp>
        <p:nvSpPr>
          <p:cNvPr id="19" name="Text 17"/>
          <p:cNvSpPr/>
          <p:nvPr/>
        </p:nvSpPr>
        <p:spPr>
          <a:xfrm>
            <a:off x="868680" y="3035808"/>
            <a:ext cx="2971800" cy="25603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Destiné à…</a:t>
            </a:r>
            <a:endParaRPr lang="en-US" sz="1350" dirty="0"/>
          </a:p>
        </p:txBody>
      </p:sp>
      <p:sp>
        <p:nvSpPr>
          <p:cNvPr id="20" name="Shape 18"/>
          <p:cNvSpPr/>
          <p:nvPr/>
        </p:nvSpPr>
        <p:spPr>
          <a:xfrm>
            <a:off x="4480560" y="2468880"/>
            <a:ext cx="3429000" cy="914400"/>
          </a:xfrm>
          <a:prstGeom prst="roundRect">
            <a:avLst>
              <a:gd name="adj" fmla="val 8000"/>
            </a:avLst>
          </a:prstGeom>
          <a:solidFill>
            <a:srgbClr val="EEF5FB"/>
          </a:solidFill>
          <a:ln w="12700">
            <a:solidFill>
              <a:srgbClr val="D7E3EE"/>
            </a:solidFill>
            <a:prstDash val="solid"/>
          </a:ln>
        </p:spPr>
      </p:sp>
      <p:sp>
        <p:nvSpPr>
          <p:cNvPr id="21" name="Text 19"/>
          <p:cNvSpPr/>
          <p:nvPr/>
        </p:nvSpPr>
        <p:spPr>
          <a:xfrm>
            <a:off x="4681728" y="2624328"/>
            <a:ext cx="30266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Contraintes</a:t>
            </a:r>
            <a:endParaRPr lang="en-US" sz="1450" dirty="0"/>
          </a:p>
        </p:txBody>
      </p:sp>
      <p:sp>
        <p:nvSpPr>
          <p:cNvPr id="22" name="Text 20"/>
          <p:cNvSpPr/>
          <p:nvPr/>
        </p:nvSpPr>
        <p:spPr>
          <a:xfrm>
            <a:off x="4709160" y="3035808"/>
            <a:ext cx="2971800" cy="25603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Ne pas inventer…</a:t>
            </a:r>
            <a:endParaRPr lang="en-US" sz="1350" dirty="0"/>
          </a:p>
        </p:txBody>
      </p:sp>
      <p:sp>
        <p:nvSpPr>
          <p:cNvPr id="23" name="Shape 21"/>
          <p:cNvSpPr/>
          <p:nvPr/>
        </p:nvSpPr>
        <p:spPr>
          <a:xfrm>
            <a:off x="8321040" y="2468880"/>
            <a:ext cx="3429000" cy="914400"/>
          </a:xfrm>
          <a:prstGeom prst="roundRect">
            <a:avLst>
              <a:gd name="adj" fmla="val 8000"/>
            </a:avLst>
          </a:prstGeom>
          <a:solidFill>
            <a:srgbClr val="E2F0D9"/>
          </a:solidFill>
          <a:ln w="12700">
            <a:solidFill>
              <a:srgbClr val="D7E3EE"/>
            </a:solidFill>
            <a:prstDash val="solid"/>
          </a:ln>
        </p:spPr>
      </p:sp>
      <p:sp>
        <p:nvSpPr>
          <p:cNvPr id="24" name="Text 22"/>
          <p:cNvSpPr/>
          <p:nvPr/>
        </p:nvSpPr>
        <p:spPr>
          <a:xfrm>
            <a:off x="8522208" y="2624328"/>
            <a:ext cx="30266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Format</a:t>
            </a:r>
            <a:endParaRPr lang="en-US" sz="1450" dirty="0"/>
          </a:p>
        </p:txBody>
      </p:sp>
      <p:sp>
        <p:nvSpPr>
          <p:cNvPr id="25" name="Text 23"/>
          <p:cNvSpPr/>
          <p:nvPr/>
        </p:nvSpPr>
        <p:spPr>
          <a:xfrm>
            <a:off x="8549640" y="3035808"/>
            <a:ext cx="2971800" cy="256032"/>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Tableau, message…</a:t>
            </a:r>
            <a:endParaRPr lang="en-US" sz="1350" dirty="0"/>
          </a:p>
        </p:txBody>
      </p:sp>
      <p:sp>
        <p:nvSpPr>
          <p:cNvPr id="26" name="Shape 24"/>
          <p:cNvSpPr/>
          <p:nvPr/>
        </p:nvSpPr>
        <p:spPr>
          <a:xfrm>
            <a:off x="868680" y="4297680"/>
            <a:ext cx="10469880" cy="868680"/>
          </a:xfrm>
          <a:prstGeom prst="roundRect">
            <a:avLst>
              <a:gd name="adj" fmla="val 8421"/>
            </a:avLst>
          </a:prstGeom>
          <a:solidFill>
            <a:srgbClr val="F8FBFD"/>
          </a:solidFill>
          <a:ln w="12700">
            <a:solidFill>
              <a:srgbClr val="D7E3EE"/>
            </a:solidFill>
            <a:prstDash val="solid"/>
          </a:ln>
        </p:spPr>
      </p:sp>
      <p:sp>
        <p:nvSpPr>
          <p:cNvPr id="27" name="Text 25"/>
          <p:cNvSpPr/>
          <p:nvPr/>
        </p:nvSpPr>
        <p:spPr>
          <a:xfrm>
            <a:off x="1078992" y="4590288"/>
            <a:ext cx="10058400" cy="256032"/>
          </a:xfrm>
          <a:prstGeom prst="rect">
            <a:avLst/>
          </a:prstGeom>
          <a:noFill/>
          <a:ln/>
        </p:spPr>
        <p:txBody>
          <a:bodyPr wrap="square" lIns="0" tIns="0" rIns="0" bIns="0" rtlCol="0" anchor="ctr">
            <a:normAutofit/>
          </a:bodyPr>
          <a:lstStyle/>
          <a:p>
            <a:pPr algn="ctr" indent="0" marL="0">
              <a:buNone/>
            </a:pPr>
            <a:r>
              <a:rPr lang="en-US" sz="1250" b="1" dirty="0">
                <a:solidFill>
                  <a:srgbClr val="0F6B78"/>
                </a:solidFill>
                <a:latin typeface="Aptos" pitchFamily="34" charset="0"/>
                <a:ea typeface="Aptos" pitchFamily="34" charset="-122"/>
                <a:cs typeface="Aptos" pitchFamily="34" charset="-120"/>
              </a:rPr>
              <a:t>Modèle : Agis comme [rôle]. Mon contexte est [situation]. Je souhaite [objectif]. Le résultat est destiné à [public]. Respecte [contraintes]. Présente en [format].</a:t>
            </a:r>
            <a:endParaRPr lang="en-US" sz="12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Prompts pratiques : étudiant</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Insertion professionnelle, apprentissage et portfolio</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34</a:t>
            </a:r>
            <a:endParaRPr lang="en-US" sz="800" dirty="0"/>
          </a:p>
        </p:txBody>
      </p:sp>
      <p:sp>
        <p:nvSpPr>
          <p:cNvPr id="8" name="Shape 6"/>
          <p:cNvSpPr/>
          <p:nvPr/>
        </p:nvSpPr>
        <p:spPr>
          <a:xfrm>
            <a:off x="658368" y="1143000"/>
            <a:ext cx="5440680" cy="1097280"/>
          </a:xfrm>
          <a:prstGeom prst="roundRect">
            <a:avLst>
              <a:gd name="adj" fmla="val 6667"/>
            </a:avLst>
          </a:prstGeom>
          <a:solidFill>
            <a:srgbClr val="EEF5FB"/>
          </a:solidFill>
          <a:ln w="12700">
            <a:solidFill>
              <a:srgbClr val="D7E3EE"/>
            </a:solidFill>
            <a:prstDash val="solid"/>
          </a:ln>
        </p:spPr>
      </p:sp>
      <p:sp>
        <p:nvSpPr>
          <p:cNvPr id="9" name="Text 7"/>
          <p:cNvSpPr/>
          <p:nvPr/>
        </p:nvSpPr>
        <p:spPr>
          <a:xfrm>
            <a:off x="859536"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Présentation professionnelle</a:t>
            </a:r>
            <a:endParaRPr lang="en-US" sz="1450" dirty="0"/>
          </a:p>
        </p:txBody>
      </p:sp>
      <p:sp>
        <p:nvSpPr>
          <p:cNvPr id="10" name="Text 8"/>
          <p:cNvSpPr/>
          <p:nvPr/>
        </p:nvSpPr>
        <p:spPr>
          <a:xfrm>
            <a:off x="886968" y="170992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Agis comme conseiller en insertion. Je suis étudiant(e) en [filière] à Farafangana… Rédige 70 mots. N’invente aucune expérience.</a:t>
            </a:r>
            <a:endParaRPr lang="en-US" sz="1200" dirty="0"/>
          </a:p>
        </p:txBody>
      </p:sp>
      <p:sp>
        <p:nvSpPr>
          <p:cNvPr id="11" name="Shape 9"/>
          <p:cNvSpPr/>
          <p:nvPr/>
        </p:nvSpPr>
        <p:spPr>
          <a:xfrm>
            <a:off x="6327648" y="1143000"/>
            <a:ext cx="5440680" cy="1097280"/>
          </a:xfrm>
          <a:prstGeom prst="roundRect">
            <a:avLst>
              <a:gd name="adj" fmla="val 6667"/>
            </a:avLst>
          </a:prstGeom>
          <a:solidFill>
            <a:srgbClr val="EEF5FB"/>
          </a:solidFill>
          <a:ln w="12700">
            <a:solidFill>
              <a:srgbClr val="D7E3EE"/>
            </a:solidFill>
            <a:prstDash val="solid"/>
          </a:ln>
        </p:spPr>
      </p:sp>
      <p:sp>
        <p:nvSpPr>
          <p:cNvPr id="12" name="Text 10"/>
          <p:cNvSpPr/>
          <p:nvPr/>
        </p:nvSpPr>
        <p:spPr>
          <a:xfrm>
            <a:off x="6528816"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Demande de stage</a:t>
            </a:r>
            <a:endParaRPr lang="en-US" sz="1450" dirty="0"/>
          </a:p>
        </p:txBody>
      </p:sp>
      <p:sp>
        <p:nvSpPr>
          <p:cNvPr id="13" name="Text 11"/>
          <p:cNvSpPr/>
          <p:nvPr/>
        </p:nvSpPr>
        <p:spPr>
          <a:xfrm>
            <a:off x="6556248" y="170992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Rédige un message de demande de stage destiné à [structure]. Maximum 120 mots. Demande l’autorisation d’envoyer mon CV.</a:t>
            </a:r>
            <a:endParaRPr lang="en-US" sz="1200" dirty="0"/>
          </a:p>
        </p:txBody>
      </p:sp>
      <p:sp>
        <p:nvSpPr>
          <p:cNvPr id="14" name="Shape 12"/>
          <p:cNvSpPr/>
          <p:nvPr/>
        </p:nvSpPr>
        <p:spPr>
          <a:xfrm>
            <a:off x="658368" y="2697480"/>
            <a:ext cx="5440680" cy="1097280"/>
          </a:xfrm>
          <a:prstGeom prst="roundRect">
            <a:avLst>
              <a:gd name="adj" fmla="val 6667"/>
            </a:avLst>
          </a:prstGeom>
          <a:solidFill>
            <a:srgbClr val="E2F0D9"/>
          </a:solidFill>
          <a:ln w="12700">
            <a:solidFill>
              <a:srgbClr val="D7E3EE"/>
            </a:solidFill>
            <a:prstDash val="solid"/>
          </a:ln>
        </p:spPr>
      </p:sp>
      <p:sp>
        <p:nvSpPr>
          <p:cNvPr id="15" name="Text 13"/>
          <p:cNvSpPr/>
          <p:nvPr/>
        </p:nvSpPr>
        <p:spPr>
          <a:xfrm>
            <a:off x="859536" y="285292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Plan d’apprentissage</a:t>
            </a:r>
            <a:endParaRPr lang="en-US" sz="1450" dirty="0"/>
          </a:p>
        </p:txBody>
      </p:sp>
      <p:sp>
        <p:nvSpPr>
          <p:cNvPr id="16" name="Text 14"/>
          <p:cNvSpPr/>
          <p:nvPr/>
        </p:nvSpPr>
        <p:spPr>
          <a:xfrm>
            <a:off x="886968" y="326440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Crée un plan de 14 jours pour apprendre [compétence], 30 minutes par jour, smartphone en semaine, ordinateur le week-end.</a:t>
            </a:r>
            <a:endParaRPr lang="en-US" sz="1200" dirty="0"/>
          </a:p>
        </p:txBody>
      </p:sp>
      <p:sp>
        <p:nvSpPr>
          <p:cNvPr id="17" name="Shape 15"/>
          <p:cNvSpPr/>
          <p:nvPr/>
        </p:nvSpPr>
        <p:spPr>
          <a:xfrm>
            <a:off x="6327648" y="2697480"/>
            <a:ext cx="5440680" cy="1097280"/>
          </a:xfrm>
          <a:prstGeom prst="roundRect">
            <a:avLst>
              <a:gd name="adj" fmla="val 6667"/>
            </a:avLst>
          </a:prstGeom>
          <a:solidFill>
            <a:srgbClr val="E2F0D9"/>
          </a:solidFill>
          <a:ln w="12700">
            <a:solidFill>
              <a:srgbClr val="D7E3EE"/>
            </a:solidFill>
            <a:prstDash val="solid"/>
          </a:ln>
        </p:spPr>
      </p:sp>
      <p:sp>
        <p:nvSpPr>
          <p:cNvPr id="18" name="Text 16"/>
          <p:cNvSpPr/>
          <p:nvPr/>
        </p:nvSpPr>
        <p:spPr>
          <a:xfrm>
            <a:off x="6528816" y="285292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Préparation entretien</a:t>
            </a:r>
            <a:endParaRPr lang="en-US" sz="1450" dirty="0"/>
          </a:p>
        </p:txBody>
      </p:sp>
      <p:sp>
        <p:nvSpPr>
          <p:cNvPr id="19" name="Text 17"/>
          <p:cNvSpPr/>
          <p:nvPr/>
        </p:nvSpPr>
        <p:spPr>
          <a:xfrm>
            <a:off x="6556248" y="326440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Joue le rôle d’un recruteur. Pose une question à la fois et donne un retour sur ma réponse.</a:t>
            </a:r>
            <a:endParaRPr lang="en-US" sz="1200" dirty="0"/>
          </a:p>
        </p:txBody>
      </p:sp>
      <p:sp>
        <p:nvSpPr>
          <p:cNvPr id="20" name="Shape 18"/>
          <p:cNvSpPr/>
          <p:nvPr/>
        </p:nvSpPr>
        <p:spPr>
          <a:xfrm>
            <a:off x="1463040" y="4572000"/>
            <a:ext cx="9235440" cy="658368"/>
          </a:xfrm>
          <a:prstGeom prst="roundRect">
            <a:avLst>
              <a:gd name="adj" fmla="val 11111"/>
            </a:avLst>
          </a:prstGeom>
          <a:solidFill>
            <a:srgbClr val="F4CCCC"/>
          </a:solidFill>
          <a:ln w="12700">
            <a:solidFill>
              <a:srgbClr val="D7E3EE"/>
            </a:solidFill>
            <a:prstDash val="solid"/>
          </a:ln>
        </p:spPr>
      </p:sp>
      <p:sp>
        <p:nvSpPr>
          <p:cNvPr id="21" name="Text 19"/>
          <p:cNvSpPr/>
          <p:nvPr/>
        </p:nvSpPr>
        <p:spPr>
          <a:xfrm>
            <a:off x="1664208" y="4727448"/>
            <a:ext cx="883310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À vérifier</a:t>
            </a:r>
            <a:endParaRPr lang="en-US" sz="1450" dirty="0"/>
          </a:p>
        </p:txBody>
      </p:sp>
      <p:sp>
        <p:nvSpPr>
          <p:cNvPr id="22" name="Text 20"/>
          <p:cNvSpPr/>
          <p:nvPr/>
        </p:nvSpPr>
        <p:spPr>
          <a:xfrm>
            <a:off x="1691640" y="5138928"/>
            <a:ext cx="8778240" cy="0"/>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L’IA ne doit pas ajouter de diplômes, expériences, compétences ou coordonnées inexistantes.</a:t>
            </a:r>
            <a:endParaRPr lang="en-US" sz="13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Prompts pratiques : entrepreneur</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Offre, publication, réponse client et organisation</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35</a:t>
            </a:r>
            <a:endParaRPr lang="en-US" sz="800" dirty="0"/>
          </a:p>
        </p:txBody>
      </p:sp>
      <p:sp>
        <p:nvSpPr>
          <p:cNvPr id="8" name="Shape 6"/>
          <p:cNvSpPr/>
          <p:nvPr/>
        </p:nvSpPr>
        <p:spPr>
          <a:xfrm>
            <a:off x="658368" y="1143000"/>
            <a:ext cx="5440680" cy="1097280"/>
          </a:xfrm>
          <a:prstGeom prst="roundRect">
            <a:avLst>
              <a:gd name="adj" fmla="val 6667"/>
            </a:avLst>
          </a:prstGeom>
          <a:solidFill>
            <a:srgbClr val="E2F0D9"/>
          </a:solidFill>
          <a:ln w="12700">
            <a:solidFill>
              <a:srgbClr val="D7E3EE"/>
            </a:solidFill>
            <a:prstDash val="solid"/>
          </a:ln>
        </p:spPr>
      </p:sp>
      <p:sp>
        <p:nvSpPr>
          <p:cNvPr id="9" name="Text 7"/>
          <p:cNvSpPr/>
          <p:nvPr/>
        </p:nvSpPr>
        <p:spPr>
          <a:xfrm>
            <a:off x="859536"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Description produit</a:t>
            </a:r>
            <a:endParaRPr lang="en-US" sz="1450" dirty="0"/>
          </a:p>
        </p:txBody>
      </p:sp>
      <p:sp>
        <p:nvSpPr>
          <p:cNvPr id="10" name="Text 8"/>
          <p:cNvSpPr/>
          <p:nvPr/>
        </p:nvSpPr>
        <p:spPr>
          <a:xfrm>
            <a:off x="886968" y="170992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Je vends [produit] à Farafangana. Infos réelles : [format, prix, disponibilité, contact]. Rédige 80 mots sans inventer.</a:t>
            </a:r>
            <a:endParaRPr lang="en-US" sz="1200" dirty="0"/>
          </a:p>
        </p:txBody>
      </p:sp>
      <p:sp>
        <p:nvSpPr>
          <p:cNvPr id="11" name="Shape 9"/>
          <p:cNvSpPr/>
          <p:nvPr/>
        </p:nvSpPr>
        <p:spPr>
          <a:xfrm>
            <a:off x="6327648" y="1143000"/>
            <a:ext cx="5440680" cy="1097280"/>
          </a:xfrm>
          <a:prstGeom prst="roundRect">
            <a:avLst>
              <a:gd name="adj" fmla="val 6667"/>
            </a:avLst>
          </a:prstGeom>
          <a:solidFill>
            <a:srgbClr val="E2F0D9"/>
          </a:solidFill>
          <a:ln w="12700">
            <a:solidFill>
              <a:srgbClr val="D7E3EE"/>
            </a:solidFill>
            <a:prstDash val="solid"/>
          </a:ln>
        </p:spPr>
      </p:sp>
      <p:sp>
        <p:nvSpPr>
          <p:cNvPr id="12" name="Text 10"/>
          <p:cNvSpPr/>
          <p:nvPr/>
        </p:nvSpPr>
        <p:spPr>
          <a:xfrm>
            <a:off x="6528816"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Publication Facebook</a:t>
            </a:r>
            <a:endParaRPr lang="en-US" sz="1450" dirty="0"/>
          </a:p>
        </p:txBody>
      </p:sp>
      <p:sp>
        <p:nvSpPr>
          <p:cNvPr id="13" name="Text 11"/>
          <p:cNvSpPr/>
          <p:nvPr/>
        </p:nvSpPr>
        <p:spPr>
          <a:xfrm>
            <a:off x="6556248" y="170992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Crée une publication de 80 mots avec appel à l’action, prix laissé entre crochets si absent.</a:t>
            </a:r>
            <a:endParaRPr lang="en-US" sz="1200" dirty="0"/>
          </a:p>
        </p:txBody>
      </p:sp>
      <p:sp>
        <p:nvSpPr>
          <p:cNvPr id="14" name="Shape 12"/>
          <p:cNvSpPr/>
          <p:nvPr/>
        </p:nvSpPr>
        <p:spPr>
          <a:xfrm>
            <a:off x="658368" y="2697480"/>
            <a:ext cx="5440680" cy="1097280"/>
          </a:xfrm>
          <a:prstGeom prst="roundRect">
            <a:avLst>
              <a:gd name="adj" fmla="val 6667"/>
            </a:avLst>
          </a:prstGeom>
          <a:solidFill>
            <a:srgbClr val="EEF5FB"/>
          </a:solidFill>
          <a:ln w="12700">
            <a:solidFill>
              <a:srgbClr val="D7E3EE"/>
            </a:solidFill>
            <a:prstDash val="solid"/>
          </a:ln>
        </p:spPr>
      </p:sp>
      <p:sp>
        <p:nvSpPr>
          <p:cNvPr id="15" name="Text 13"/>
          <p:cNvSpPr/>
          <p:nvPr/>
        </p:nvSpPr>
        <p:spPr>
          <a:xfrm>
            <a:off x="859536" y="285292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Réponse client</a:t>
            </a:r>
            <a:endParaRPr lang="en-US" sz="1450" dirty="0"/>
          </a:p>
        </p:txBody>
      </p:sp>
      <p:sp>
        <p:nvSpPr>
          <p:cNvPr id="16" name="Text 14"/>
          <p:cNvSpPr/>
          <p:nvPr/>
        </p:nvSpPr>
        <p:spPr>
          <a:xfrm>
            <a:off x="886968" y="326440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Réponds au message client suivant : [message]. Utilise uniquement ces informations : [prix, livraison, disponibilité].</a:t>
            </a:r>
            <a:endParaRPr lang="en-US" sz="1200" dirty="0"/>
          </a:p>
        </p:txBody>
      </p:sp>
      <p:sp>
        <p:nvSpPr>
          <p:cNvPr id="17" name="Shape 15"/>
          <p:cNvSpPr/>
          <p:nvPr/>
        </p:nvSpPr>
        <p:spPr>
          <a:xfrm>
            <a:off x="6327648" y="2697480"/>
            <a:ext cx="5440680" cy="1097280"/>
          </a:xfrm>
          <a:prstGeom prst="roundRect">
            <a:avLst>
              <a:gd name="adj" fmla="val 6667"/>
            </a:avLst>
          </a:prstGeom>
          <a:solidFill>
            <a:srgbClr val="EEF5FB"/>
          </a:solidFill>
          <a:ln w="12700">
            <a:solidFill>
              <a:srgbClr val="D7E3EE"/>
            </a:solidFill>
            <a:prstDash val="solid"/>
          </a:ln>
        </p:spPr>
      </p:sp>
      <p:sp>
        <p:nvSpPr>
          <p:cNvPr id="18" name="Text 16"/>
          <p:cNvSpPr/>
          <p:nvPr/>
        </p:nvSpPr>
        <p:spPr>
          <a:xfrm>
            <a:off x="6528816" y="285292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Suivi commandes</a:t>
            </a:r>
            <a:endParaRPr lang="en-US" sz="1450" dirty="0"/>
          </a:p>
        </p:txBody>
      </p:sp>
      <p:sp>
        <p:nvSpPr>
          <p:cNvPr id="19" name="Text 17"/>
          <p:cNvSpPr/>
          <p:nvPr/>
        </p:nvSpPr>
        <p:spPr>
          <a:xfrm>
            <a:off x="6556248" y="3264408"/>
            <a:ext cx="4983480" cy="438912"/>
          </a:xfrm>
          <a:prstGeom prst="rect">
            <a:avLst/>
          </a:prstGeom>
          <a:noFill/>
          <a:ln/>
        </p:spPr>
        <p:txBody>
          <a:bodyPr wrap="square" lIns="0" tIns="0" rIns="0" bIns="0" rtlCol="0" anchor="t">
            <a:normAutofit/>
          </a:bodyPr>
          <a:lstStyle/>
          <a:p>
            <a:pPr indent="0" marL="0">
              <a:buNone/>
            </a:pPr>
            <a:r>
              <a:rPr lang="en-US" sz="1200" dirty="0">
                <a:solidFill>
                  <a:srgbClr val="222222"/>
                </a:solidFill>
                <a:latin typeface="Aptos" pitchFamily="34" charset="0"/>
                <a:ea typeface="Aptos" pitchFamily="34" charset="-122"/>
                <a:cs typeface="Aptos" pitchFamily="34" charset="-120"/>
              </a:rPr>
              <a:t>Propose les colonnes d’un tableau simple : date, client, contact, produit, quantité, paiement, livraison, statut.</a:t>
            </a:r>
            <a:endParaRPr lang="en-US" sz="1200" dirty="0"/>
          </a:p>
        </p:txBody>
      </p:sp>
      <p:sp>
        <p:nvSpPr>
          <p:cNvPr id="20" name="Shape 18"/>
          <p:cNvSpPr/>
          <p:nvPr/>
        </p:nvSpPr>
        <p:spPr>
          <a:xfrm>
            <a:off x="1463040" y="4572000"/>
            <a:ext cx="9235440" cy="658368"/>
          </a:xfrm>
          <a:prstGeom prst="roundRect">
            <a:avLst>
              <a:gd name="adj" fmla="val 11111"/>
            </a:avLst>
          </a:prstGeom>
          <a:solidFill>
            <a:srgbClr val="F4CCCC"/>
          </a:solidFill>
          <a:ln w="12700">
            <a:solidFill>
              <a:srgbClr val="D7E3EE"/>
            </a:solidFill>
            <a:prstDash val="solid"/>
          </a:ln>
        </p:spPr>
      </p:sp>
      <p:sp>
        <p:nvSpPr>
          <p:cNvPr id="21" name="Text 19"/>
          <p:cNvSpPr/>
          <p:nvPr/>
        </p:nvSpPr>
        <p:spPr>
          <a:xfrm>
            <a:off x="1664208" y="4727448"/>
            <a:ext cx="883310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À vérifier</a:t>
            </a:r>
            <a:endParaRPr lang="en-US" sz="1450" dirty="0"/>
          </a:p>
        </p:txBody>
      </p:sp>
      <p:sp>
        <p:nvSpPr>
          <p:cNvPr id="22" name="Text 20"/>
          <p:cNvSpPr/>
          <p:nvPr/>
        </p:nvSpPr>
        <p:spPr>
          <a:xfrm>
            <a:off x="1691640" y="5138928"/>
            <a:ext cx="8778240" cy="0"/>
          </a:xfrm>
          <a:prstGeom prst="rect">
            <a:avLst/>
          </a:prstGeom>
          <a:noFill/>
          <a:ln/>
        </p:spPr>
        <p:txBody>
          <a:bodyPr wrap="square" lIns="0" tIns="0" rIns="0" bIns="0" rtlCol="0" anchor="t">
            <a:normAutofit/>
          </a:bodyPr>
          <a:lstStyle/>
          <a:p>
            <a:pPr indent="0" marL="0">
              <a:buNone/>
            </a:pPr>
            <a:r>
              <a:rPr lang="en-US" sz="1350" dirty="0">
                <a:solidFill>
                  <a:srgbClr val="222222"/>
                </a:solidFill>
                <a:latin typeface="Aptos" pitchFamily="34" charset="0"/>
                <a:ea typeface="Aptos" pitchFamily="34" charset="-122"/>
                <a:cs typeface="Aptos" pitchFamily="34" charset="-120"/>
              </a:rPr>
              <a:t>Ne pas inventer certification, propriété médicale, origine, stock, prix ou garantie.</a:t>
            </a:r>
            <a:endParaRPr lang="en-US" sz="13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Après la réponse : L-V-P</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Lire • Vérifier • Personnaliser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36</a:t>
            </a:r>
            <a:endParaRPr lang="en-US" sz="800" dirty="0"/>
          </a:p>
        </p:txBody>
      </p:sp>
      <p:sp>
        <p:nvSpPr>
          <p:cNvPr id="8" name="Shape 6"/>
          <p:cNvSpPr/>
          <p:nvPr/>
        </p:nvSpPr>
        <p:spPr>
          <a:xfrm>
            <a:off x="1673352" y="1325880"/>
            <a:ext cx="1097280" cy="1097280"/>
          </a:xfrm>
          <a:prstGeom prst="ellipse">
            <a:avLst/>
          </a:prstGeom>
          <a:solidFill>
            <a:srgbClr val="1F4E78"/>
          </a:solidFill>
          <a:ln w="12700">
            <a:solidFill>
              <a:srgbClr val="1F4E78"/>
            </a:solidFill>
            <a:prstDash val="solid"/>
          </a:ln>
        </p:spPr>
      </p:sp>
      <p:sp>
        <p:nvSpPr>
          <p:cNvPr id="9" name="Text 7"/>
          <p:cNvSpPr/>
          <p:nvPr/>
        </p:nvSpPr>
        <p:spPr>
          <a:xfrm>
            <a:off x="1673352" y="1572768"/>
            <a:ext cx="1097280" cy="310896"/>
          </a:xfrm>
          <a:prstGeom prst="rect">
            <a:avLst/>
          </a:prstGeom>
          <a:noFill/>
          <a:ln/>
        </p:spPr>
        <p:txBody>
          <a:bodyPr wrap="square" lIns="0" tIns="0" rIns="0" bIns="0" rtlCol="0" anchor="ctr"/>
          <a:lstStyle/>
          <a:p>
            <a:pPr algn="ctr" indent="0" marL="0">
              <a:buNone/>
            </a:pPr>
            <a:r>
              <a:rPr lang="en-US" sz="2200" b="1" dirty="0">
                <a:solidFill>
                  <a:srgbClr val="FFFFFF"/>
                </a:solidFill>
                <a:latin typeface="Aptos Display" pitchFamily="34" charset="0"/>
                <a:ea typeface="Aptos Display" pitchFamily="34" charset="-122"/>
                <a:cs typeface="Aptos Display" pitchFamily="34" charset="-120"/>
              </a:rPr>
              <a:t>L</a:t>
            </a:r>
            <a:endParaRPr lang="en-US" sz="2200" dirty="0"/>
          </a:p>
        </p:txBody>
      </p:sp>
      <p:sp>
        <p:nvSpPr>
          <p:cNvPr id="10" name="Shape 8"/>
          <p:cNvSpPr/>
          <p:nvPr/>
        </p:nvSpPr>
        <p:spPr>
          <a:xfrm>
            <a:off x="960120" y="2743200"/>
            <a:ext cx="2514600" cy="1417320"/>
          </a:xfrm>
          <a:prstGeom prst="roundRect">
            <a:avLst>
              <a:gd name="adj" fmla="val 5161"/>
            </a:avLst>
          </a:prstGeom>
          <a:solidFill>
            <a:srgbClr val="EEF5FB"/>
          </a:solidFill>
          <a:ln w="12700">
            <a:solidFill>
              <a:srgbClr val="D7E3EE"/>
            </a:solidFill>
            <a:prstDash val="solid"/>
          </a:ln>
        </p:spPr>
      </p:sp>
      <p:sp>
        <p:nvSpPr>
          <p:cNvPr id="11" name="Text 9"/>
          <p:cNvSpPr/>
          <p:nvPr/>
        </p:nvSpPr>
        <p:spPr>
          <a:xfrm>
            <a:off x="1161288" y="289864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Lire</a:t>
            </a:r>
            <a:endParaRPr lang="en-US" sz="1450" dirty="0"/>
          </a:p>
        </p:txBody>
      </p:sp>
      <p:sp>
        <p:nvSpPr>
          <p:cNvPr id="12" name="Text 10"/>
          <p:cNvSpPr/>
          <p:nvPr/>
        </p:nvSpPr>
        <p:spPr>
          <a:xfrm>
            <a:off x="1188720" y="3310128"/>
            <a:ext cx="2057400" cy="7589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Comprendre la réponse et repérer ce qui est inutile.</a:t>
            </a:r>
            <a:endParaRPr lang="en-US" sz="1230" dirty="0"/>
          </a:p>
        </p:txBody>
      </p:sp>
      <p:sp>
        <p:nvSpPr>
          <p:cNvPr id="13" name="Shape 11"/>
          <p:cNvSpPr/>
          <p:nvPr/>
        </p:nvSpPr>
        <p:spPr>
          <a:xfrm>
            <a:off x="5148072" y="1325880"/>
            <a:ext cx="1097280" cy="1097280"/>
          </a:xfrm>
          <a:prstGeom prst="ellipse">
            <a:avLst/>
          </a:prstGeom>
          <a:solidFill>
            <a:srgbClr val="C65911"/>
          </a:solidFill>
          <a:ln w="12700">
            <a:solidFill>
              <a:srgbClr val="C65911"/>
            </a:solidFill>
            <a:prstDash val="solid"/>
          </a:ln>
        </p:spPr>
      </p:sp>
      <p:sp>
        <p:nvSpPr>
          <p:cNvPr id="14" name="Text 12"/>
          <p:cNvSpPr/>
          <p:nvPr/>
        </p:nvSpPr>
        <p:spPr>
          <a:xfrm>
            <a:off x="5148072" y="1572768"/>
            <a:ext cx="1097280" cy="310896"/>
          </a:xfrm>
          <a:prstGeom prst="rect">
            <a:avLst/>
          </a:prstGeom>
          <a:noFill/>
          <a:ln/>
        </p:spPr>
        <p:txBody>
          <a:bodyPr wrap="square" lIns="0" tIns="0" rIns="0" bIns="0" rtlCol="0" anchor="ctr"/>
          <a:lstStyle/>
          <a:p>
            <a:pPr algn="ctr" indent="0" marL="0">
              <a:buNone/>
            </a:pPr>
            <a:r>
              <a:rPr lang="en-US" sz="2200" b="1" dirty="0">
                <a:solidFill>
                  <a:srgbClr val="FFFFFF"/>
                </a:solidFill>
                <a:latin typeface="Aptos Display" pitchFamily="34" charset="0"/>
                <a:ea typeface="Aptos Display" pitchFamily="34" charset="-122"/>
                <a:cs typeface="Aptos Display" pitchFamily="34" charset="-120"/>
              </a:rPr>
              <a:t>V</a:t>
            </a:r>
            <a:endParaRPr lang="en-US" sz="2200" dirty="0"/>
          </a:p>
        </p:txBody>
      </p:sp>
      <p:sp>
        <p:nvSpPr>
          <p:cNvPr id="15" name="Shape 13"/>
          <p:cNvSpPr/>
          <p:nvPr/>
        </p:nvSpPr>
        <p:spPr>
          <a:xfrm>
            <a:off x="4434840" y="2743200"/>
            <a:ext cx="2514600" cy="1417320"/>
          </a:xfrm>
          <a:prstGeom prst="roundRect">
            <a:avLst>
              <a:gd name="adj" fmla="val 5161"/>
            </a:avLst>
          </a:prstGeom>
          <a:solidFill>
            <a:srgbClr val="FCE4D6"/>
          </a:solidFill>
          <a:ln w="12700">
            <a:solidFill>
              <a:srgbClr val="D7E3EE"/>
            </a:solidFill>
            <a:prstDash val="solid"/>
          </a:ln>
        </p:spPr>
      </p:sp>
      <p:sp>
        <p:nvSpPr>
          <p:cNvPr id="16" name="Text 14"/>
          <p:cNvSpPr/>
          <p:nvPr/>
        </p:nvSpPr>
        <p:spPr>
          <a:xfrm>
            <a:off x="4636008" y="2898648"/>
            <a:ext cx="211226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Vérifier</a:t>
            </a:r>
            <a:endParaRPr lang="en-US" sz="1450" dirty="0"/>
          </a:p>
        </p:txBody>
      </p:sp>
      <p:sp>
        <p:nvSpPr>
          <p:cNvPr id="17" name="Text 15"/>
          <p:cNvSpPr/>
          <p:nvPr/>
        </p:nvSpPr>
        <p:spPr>
          <a:xfrm>
            <a:off x="4663440" y="3310128"/>
            <a:ext cx="2057400" cy="7589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Contrôler noms, prix, dates, liens, conditions.</a:t>
            </a:r>
            <a:endParaRPr lang="en-US" sz="1230" dirty="0"/>
          </a:p>
        </p:txBody>
      </p:sp>
      <p:sp>
        <p:nvSpPr>
          <p:cNvPr id="18" name="Shape 16"/>
          <p:cNvSpPr/>
          <p:nvPr/>
        </p:nvSpPr>
        <p:spPr>
          <a:xfrm>
            <a:off x="8622792" y="1325880"/>
            <a:ext cx="1097280" cy="1097280"/>
          </a:xfrm>
          <a:prstGeom prst="ellipse">
            <a:avLst/>
          </a:prstGeom>
          <a:solidFill>
            <a:srgbClr val="548235"/>
          </a:solidFill>
          <a:ln w="12700">
            <a:solidFill>
              <a:srgbClr val="548235"/>
            </a:solidFill>
            <a:prstDash val="solid"/>
          </a:ln>
        </p:spPr>
      </p:sp>
      <p:sp>
        <p:nvSpPr>
          <p:cNvPr id="19" name="Text 17"/>
          <p:cNvSpPr/>
          <p:nvPr/>
        </p:nvSpPr>
        <p:spPr>
          <a:xfrm>
            <a:off x="8622792" y="1572768"/>
            <a:ext cx="1097280" cy="310896"/>
          </a:xfrm>
          <a:prstGeom prst="rect">
            <a:avLst/>
          </a:prstGeom>
          <a:noFill/>
          <a:ln/>
        </p:spPr>
        <p:txBody>
          <a:bodyPr wrap="square" lIns="0" tIns="0" rIns="0" bIns="0" rtlCol="0" anchor="ctr"/>
          <a:lstStyle/>
          <a:p>
            <a:pPr algn="ctr" indent="0" marL="0">
              <a:buNone/>
            </a:pPr>
            <a:r>
              <a:rPr lang="en-US" sz="2200" b="1" dirty="0">
                <a:solidFill>
                  <a:srgbClr val="FFFFFF"/>
                </a:solidFill>
                <a:latin typeface="Aptos Display" pitchFamily="34" charset="0"/>
                <a:ea typeface="Aptos Display" pitchFamily="34" charset="-122"/>
                <a:cs typeface="Aptos Display" pitchFamily="34" charset="-120"/>
              </a:rPr>
              <a:t>P</a:t>
            </a:r>
            <a:endParaRPr lang="en-US" sz="2200" dirty="0"/>
          </a:p>
        </p:txBody>
      </p:sp>
      <p:sp>
        <p:nvSpPr>
          <p:cNvPr id="20" name="Shape 18"/>
          <p:cNvSpPr/>
          <p:nvPr/>
        </p:nvSpPr>
        <p:spPr>
          <a:xfrm>
            <a:off x="7909560" y="2743200"/>
            <a:ext cx="2514600" cy="1417320"/>
          </a:xfrm>
          <a:prstGeom prst="roundRect">
            <a:avLst>
              <a:gd name="adj" fmla="val 5161"/>
            </a:avLst>
          </a:prstGeom>
          <a:solidFill>
            <a:srgbClr val="E2F0D9"/>
          </a:solidFill>
          <a:ln w="12700">
            <a:solidFill>
              <a:srgbClr val="D7E3EE"/>
            </a:solidFill>
            <a:prstDash val="solid"/>
          </a:ln>
        </p:spPr>
      </p:sp>
      <p:sp>
        <p:nvSpPr>
          <p:cNvPr id="21" name="Text 19"/>
          <p:cNvSpPr/>
          <p:nvPr/>
        </p:nvSpPr>
        <p:spPr>
          <a:xfrm>
            <a:off x="8110728" y="289864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Personnaliser</a:t>
            </a:r>
            <a:endParaRPr lang="en-US" sz="1450" dirty="0"/>
          </a:p>
        </p:txBody>
      </p:sp>
      <p:sp>
        <p:nvSpPr>
          <p:cNvPr id="22" name="Text 20"/>
          <p:cNvSpPr/>
          <p:nvPr/>
        </p:nvSpPr>
        <p:spPr>
          <a:xfrm>
            <a:off x="8138160" y="3310128"/>
            <a:ext cx="2057400" cy="75895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Ajouter votre ton, vos données réelles et votre contexte.</a:t>
            </a:r>
            <a:endParaRPr lang="en-US" sz="1230" dirty="0"/>
          </a:p>
        </p:txBody>
      </p:sp>
      <p:sp>
        <p:nvSpPr>
          <p:cNvPr id="23" name="Text 21"/>
          <p:cNvSpPr/>
          <p:nvPr/>
        </p:nvSpPr>
        <p:spPr>
          <a:xfrm>
            <a:off x="914400" y="5138928"/>
            <a:ext cx="10332720" cy="329184"/>
          </a:xfrm>
          <a:prstGeom prst="rect">
            <a:avLst/>
          </a:prstGeom>
          <a:noFill/>
          <a:ln/>
        </p:spPr>
        <p:txBody>
          <a:bodyPr wrap="square" lIns="0" tIns="0" rIns="0" bIns="0" rtlCol="0" anchor="ctr"/>
          <a:lstStyle/>
          <a:p>
            <a:pPr algn="ctr" indent="0" marL="0">
              <a:buNone/>
            </a:pPr>
            <a:r>
              <a:rPr lang="en-US" sz="2000" b="1" dirty="0">
                <a:solidFill>
                  <a:srgbClr val="0F6B78"/>
                </a:solidFill>
                <a:latin typeface="Aptos Display" pitchFamily="34" charset="0"/>
                <a:ea typeface="Aptos Display" pitchFamily="34" charset="-122"/>
                <a:cs typeface="Aptos Display" pitchFamily="34" charset="-120"/>
              </a:rPr>
              <a:t>Une réponse IA est un brouillon amélioré par votre jugement.</a:t>
            </a:r>
            <a:endParaRPr lang="en-US"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Compétence 2 : concevoir une automatisation</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Déclencheur • Condition • Action • Validation</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37</a:t>
            </a:r>
            <a:endParaRPr lang="en-US" sz="800" dirty="0"/>
          </a:p>
        </p:txBody>
      </p:sp>
      <p:pic>
        <p:nvPicPr>
          <p:cNvPr id="8" name="Image 0" descr="/mnt/data/wide_clean_vector_flat_illustration_in_a_light_pa_batch_5.png">    </p:cNvPr>
          <p:cNvPicPr>
            <a:picLocks noChangeAspect="1"/>
          </p:cNvPicPr>
          <p:nvPr/>
        </p:nvPicPr>
        <p:blipFill>
          <a:blip r:embed="rId1"/>
          <a:srcRect l="4000" r="-31529" t="10000" b="25000"/>
          <a:stretch/>
        </p:blipFill>
        <p:spPr>
          <a:xfrm>
            <a:off x="365760" y="1051560"/>
            <a:ext cx="11475720" cy="3291840"/>
          </a:xfrm>
          <a:prstGeom prst="rect">
            <a:avLst/>
          </a:prstGeom>
        </p:spPr>
      </p:pic>
      <p:sp>
        <p:nvSpPr>
          <p:cNvPr id="9" name="Shape 6"/>
          <p:cNvSpPr/>
          <p:nvPr/>
        </p:nvSpPr>
        <p:spPr>
          <a:xfrm>
            <a:off x="658368" y="4800600"/>
            <a:ext cx="2514600" cy="749808"/>
          </a:xfrm>
          <a:prstGeom prst="roundRect">
            <a:avLst>
              <a:gd name="adj" fmla="val 9756"/>
            </a:avLst>
          </a:prstGeom>
          <a:solidFill>
            <a:srgbClr val="EEF5FB"/>
          </a:solidFill>
          <a:ln w="12700">
            <a:solidFill>
              <a:srgbClr val="D7E3EE"/>
            </a:solidFill>
            <a:prstDash val="solid"/>
          </a:ln>
        </p:spPr>
      </p:sp>
      <p:sp>
        <p:nvSpPr>
          <p:cNvPr id="10" name="Text 7"/>
          <p:cNvSpPr/>
          <p:nvPr/>
        </p:nvSpPr>
        <p:spPr>
          <a:xfrm>
            <a:off x="859536" y="495604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Déclencheur</a:t>
            </a:r>
            <a:endParaRPr lang="en-US" sz="1450" dirty="0"/>
          </a:p>
        </p:txBody>
      </p:sp>
      <p:sp>
        <p:nvSpPr>
          <p:cNvPr id="11" name="Text 8"/>
          <p:cNvSpPr/>
          <p:nvPr/>
        </p:nvSpPr>
        <p:spPr>
          <a:xfrm>
            <a:off x="886968" y="5367528"/>
            <a:ext cx="2057400" cy="91440"/>
          </a:xfrm>
          <a:prstGeom prst="rect">
            <a:avLst/>
          </a:prstGeom>
          <a:noFill/>
          <a:ln/>
        </p:spPr>
        <p:txBody>
          <a:bodyPr wrap="square" lIns="0" tIns="0" rIns="0" bIns="0" rtlCol="0" anchor="t">
            <a:normAutofit/>
          </a:bodyPr>
          <a:lstStyle/>
          <a:p>
            <a:pPr indent="0" marL="0">
              <a:buNone/>
            </a:pPr>
            <a:r>
              <a:rPr lang="en-US" sz="1030" dirty="0">
                <a:solidFill>
                  <a:srgbClr val="222222"/>
                </a:solidFill>
                <a:latin typeface="Aptos" pitchFamily="34" charset="0"/>
                <a:ea typeface="Aptos" pitchFamily="34" charset="-122"/>
                <a:cs typeface="Aptos" pitchFamily="34" charset="-120"/>
              </a:rPr>
              <a:t>Quand quelque chose arrive</a:t>
            </a:r>
            <a:endParaRPr lang="en-US" sz="1030" dirty="0"/>
          </a:p>
        </p:txBody>
      </p:sp>
      <p:sp>
        <p:nvSpPr>
          <p:cNvPr id="12" name="Shape 9"/>
          <p:cNvSpPr/>
          <p:nvPr/>
        </p:nvSpPr>
        <p:spPr>
          <a:xfrm>
            <a:off x="3538728" y="4800600"/>
            <a:ext cx="2514600" cy="749808"/>
          </a:xfrm>
          <a:prstGeom prst="roundRect">
            <a:avLst>
              <a:gd name="adj" fmla="val 9756"/>
            </a:avLst>
          </a:prstGeom>
          <a:solidFill>
            <a:srgbClr val="E2F0D9"/>
          </a:solidFill>
          <a:ln w="12700">
            <a:solidFill>
              <a:srgbClr val="D7E3EE"/>
            </a:solidFill>
            <a:prstDash val="solid"/>
          </a:ln>
        </p:spPr>
      </p:sp>
      <p:sp>
        <p:nvSpPr>
          <p:cNvPr id="13" name="Text 10"/>
          <p:cNvSpPr/>
          <p:nvPr/>
        </p:nvSpPr>
        <p:spPr>
          <a:xfrm>
            <a:off x="3739896" y="495604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Condition</a:t>
            </a:r>
            <a:endParaRPr lang="en-US" sz="1450" dirty="0"/>
          </a:p>
        </p:txBody>
      </p:sp>
      <p:sp>
        <p:nvSpPr>
          <p:cNvPr id="14" name="Text 11"/>
          <p:cNvSpPr/>
          <p:nvPr/>
        </p:nvSpPr>
        <p:spPr>
          <a:xfrm>
            <a:off x="3767328" y="5367528"/>
            <a:ext cx="2057400" cy="91440"/>
          </a:xfrm>
          <a:prstGeom prst="rect">
            <a:avLst/>
          </a:prstGeom>
          <a:noFill/>
          <a:ln/>
        </p:spPr>
        <p:txBody>
          <a:bodyPr wrap="square" lIns="0" tIns="0" rIns="0" bIns="0" rtlCol="0" anchor="t">
            <a:normAutofit/>
          </a:bodyPr>
          <a:lstStyle/>
          <a:p>
            <a:pPr indent="0" marL="0">
              <a:buNone/>
            </a:pPr>
            <a:r>
              <a:rPr lang="en-US" sz="1030" dirty="0">
                <a:solidFill>
                  <a:srgbClr val="222222"/>
                </a:solidFill>
                <a:latin typeface="Aptos" pitchFamily="34" charset="0"/>
                <a:ea typeface="Aptos" pitchFamily="34" charset="-122"/>
                <a:cs typeface="Aptos" pitchFamily="34" charset="-120"/>
              </a:rPr>
              <a:t>Si la règle est vraie</a:t>
            </a:r>
            <a:endParaRPr lang="en-US" sz="1030" dirty="0"/>
          </a:p>
        </p:txBody>
      </p:sp>
      <p:sp>
        <p:nvSpPr>
          <p:cNvPr id="15" name="Shape 12"/>
          <p:cNvSpPr/>
          <p:nvPr/>
        </p:nvSpPr>
        <p:spPr>
          <a:xfrm>
            <a:off x="6419088" y="4800600"/>
            <a:ext cx="2514600" cy="749808"/>
          </a:xfrm>
          <a:prstGeom prst="roundRect">
            <a:avLst>
              <a:gd name="adj" fmla="val 9756"/>
            </a:avLst>
          </a:prstGeom>
          <a:solidFill>
            <a:srgbClr val="EEF5FB"/>
          </a:solidFill>
          <a:ln w="12700">
            <a:solidFill>
              <a:srgbClr val="D7E3EE"/>
            </a:solidFill>
            <a:prstDash val="solid"/>
          </a:ln>
        </p:spPr>
      </p:sp>
      <p:sp>
        <p:nvSpPr>
          <p:cNvPr id="16" name="Text 13"/>
          <p:cNvSpPr/>
          <p:nvPr/>
        </p:nvSpPr>
        <p:spPr>
          <a:xfrm>
            <a:off x="6620256" y="495604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Action</a:t>
            </a:r>
            <a:endParaRPr lang="en-US" sz="1450" dirty="0"/>
          </a:p>
        </p:txBody>
      </p:sp>
      <p:sp>
        <p:nvSpPr>
          <p:cNvPr id="17" name="Text 14"/>
          <p:cNvSpPr/>
          <p:nvPr/>
        </p:nvSpPr>
        <p:spPr>
          <a:xfrm>
            <a:off x="6647688" y="5367528"/>
            <a:ext cx="2057400" cy="91440"/>
          </a:xfrm>
          <a:prstGeom prst="rect">
            <a:avLst/>
          </a:prstGeom>
          <a:noFill/>
          <a:ln/>
        </p:spPr>
        <p:txBody>
          <a:bodyPr wrap="square" lIns="0" tIns="0" rIns="0" bIns="0" rtlCol="0" anchor="t">
            <a:normAutofit/>
          </a:bodyPr>
          <a:lstStyle/>
          <a:p>
            <a:pPr indent="0" marL="0">
              <a:buNone/>
            </a:pPr>
            <a:r>
              <a:rPr lang="en-US" sz="1030" dirty="0">
                <a:solidFill>
                  <a:srgbClr val="222222"/>
                </a:solidFill>
                <a:latin typeface="Aptos" pitchFamily="34" charset="0"/>
                <a:ea typeface="Aptos" pitchFamily="34" charset="-122"/>
                <a:cs typeface="Aptos" pitchFamily="34" charset="-120"/>
              </a:rPr>
              <a:t>Alors le système agit</a:t>
            </a:r>
            <a:endParaRPr lang="en-US" sz="1030" dirty="0"/>
          </a:p>
        </p:txBody>
      </p:sp>
      <p:sp>
        <p:nvSpPr>
          <p:cNvPr id="18" name="Shape 15"/>
          <p:cNvSpPr/>
          <p:nvPr/>
        </p:nvSpPr>
        <p:spPr>
          <a:xfrm>
            <a:off x="9299448" y="4800600"/>
            <a:ext cx="2514600" cy="749808"/>
          </a:xfrm>
          <a:prstGeom prst="roundRect">
            <a:avLst>
              <a:gd name="adj" fmla="val 9756"/>
            </a:avLst>
          </a:prstGeom>
          <a:solidFill>
            <a:srgbClr val="E2F0D9"/>
          </a:solidFill>
          <a:ln w="12700">
            <a:solidFill>
              <a:srgbClr val="D7E3EE"/>
            </a:solidFill>
            <a:prstDash val="solid"/>
          </a:ln>
        </p:spPr>
      </p:sp>
      <p:sp>
        <p:nvSpPr>
          <p:cNvPr id="19" name="Text 16"/>
          <p:cNvSpPr/>
          <p:nvPr/>
        </p:nvSpPr>
        <p:spPr>
          <a:xfrm>
            <a:off x="9500616" y="495604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Validation</a:t>
            </a:r>
            <a:endParaRPr lang="en-US" sz="1450" dirty="0"/>
          </a:p>
        </p:txBody>
      </p:sp>
      <p:sp>
        <p:nvSpPr>
          <p:cNvPr id="20" name="Text 17"/>
          <p:cNvSpPr/>
          <p:nvPr/>
        </p:nvSpPr>
        <p:spPr>
          <a:xfrm>
            <a:off x="9528048" y="5367528"/>
            <a:ext cx="2057400" cy="91440"/>
          </a:xfrm>
          <a:prstGeom prst="rect">
            <a:avLst/>
          </a:prstGeom>
          <a:noFill/>
          <a:ln/>
        </p:spPr>
        <p:txBody>
          <a:bodyPr wrap="square" lIns="0" tIns="0" rIns="0" bIns="0" rtlCol="0" anchor="t">
            <a:normAutofit/>
          </a:bodyPr>
          <a:lstStyle/>
          <a:p>
            <a:pPr indent="0" marL="0">
              <a:buNone/>
            </a:pPr>
            <a:r>
              <a:rPr lang="en-US" sz="1030" dirty="0">
                <a:solidFill>
                  <a:srgbClr val="222222"/>
                </a:solidFill>
                <a:latin typeface="Aptos" pitchFamily="34" charset="0"/>
                <a:ea typeface="Aptos" pitchFamily="34" charset="-122"/>
                <a:cs typeface="Aptos" pitchFamily="34" charset="-120"/>
              </a:rPr>
              <a:t>L’humain approuve</a:t>
            </a:r>
            <a:endParaRPr lang="en-US" sz="103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Automatisations : cas concrets</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Identifier les tâches répétitives à simplifier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38</a:t>
            </a:r>
            <a:endParaRPr lang="en-US" sz="800" dirty="0"/>
          </a:p>
        </p:txBody>
      </p:sp>
      <p:sp>
        <p:nvSpPr>
          <p:cNvPr id="8" name="Shape 6"/>
          <p:cNvSpPr/>
          <p:nvPr/>
        </p:nvSpPr>
        <p:spPr>
          <a:xfrm>
            <a:off x="658368" y="1143000"/>
            <a:ext cx="5440680" cy="1234440"/>
          </a:xfrm>
          <a:prstGeom prst="roundRect">
            <a:avLst>
              <a:gd name="adj" fmla="val 5926"/>
            </a:avLst>
          </a:prstGeom>
          <a:solidFill>
            <a:srgbClr val="EEF5FB"/>
          </a:solidFill>
          <a:ln w="12700">
            <a:solidFill>
              <a:srgbClr val="D7E3EE"/>
            </a:solidFill>
            <a:prstDash val="solid"/>
          </a:ln>
        </p:spPr>
      </p:sp>
      <p:sp>
        <p:nvSpPr>
          <p:cNvPr id="9" name="Text 7"/>
          <p:cNvSpPr/>
          <p:nvPr/>
        </p:nvSpPr>
        <p:spPr>
          <a:xfrm>
            <a:off x="859536"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Étudiant — suivi d’offres</a:t>
            </a:r>
            <a:endParaRPr lang="en-US" sz="1450" dirty="0"/>
          </a:p>
        </p:txBody>
      </p:sp>
      <p:sp>
        <p:nvSpPr>
          <p:cNvPr id="10" name="Text 8"/>
          <p:cNvSpPr/>
          <p:nvPr/>
        </p:nvSpPr>
        <p:spPr>
          <a:xfrm>
            <a:off x="886968" y="1709928"/>
            <a:ext cx="4983480" cy="5760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Quand une nouvelle offre est trouvée → extraire date limite, documents, contact → créer un rappel → vérifier avant candidature.</a:t>
            </a:r>
            <a:endParaRPr lang="en-US" sz="1220" dirty="0"/>
          </a:p>
        </p:txBody>
      </p:sp>
      <p:sp>
        <p:nvSpPr>
          <p:cNvPr id="11" name="Shape 9"/>
          <p:cNvSpPr/>
          <p:nvPr/>
        </p:nvSpPr>
        <p:spPr>
          <a:xfrm>
            <a:off x="6327648" y="1143000"/>
            <a:ext cx="5440680" cy="1234440"/>
          </a:xfrm>
          <a:prstGeom prst="roundRect">
            <a:avLst>
              <a:gd name="adj" fmla="val 5926"/>
            </a:avLst>
          </a:prstGeom>
          <a:solidFill>
            <a:srgbClr val="E2F0D9"/>
          </a:solidFill>
          <a:ln w="12700">
            <a:solidFill>
              <a:srgbClr val="D7E3EE"/>
            </a:solidFill>
            <a:prstDash val="solid"/>
          </a:ln>
        </p:spPr>
      </p:sp>
      <p:sp>
        <p:nvSpPr>
          <p:cNvPr id="12" name="Text 10"/>
          <p:cNvSpPr/>
          <p:nvPr/>
        </p:nvSpPr>
        <p:spPr>
          <a:xfrm>
            <a:off x="6528816" y="1298448"/>
            <a:ext cx="503834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Entrepreneur — commande</a:t>
            </a:r>
            <a:endParaRPr lang="en-US" sz="1450" dirty="0"/>
          </a:p>
        </p:txBody>
      </p:sp>
      <p:sp>
        <p:nvSpPr>
          <p:cNvPr id="13" name="Text 11"/>
          <p:cNvSpPr/>
          <p:nvPr/>
        </p:nvSpPr>
        <p:spPr>
          <a:xfrm>
            <a:off x="6556248" y="1709928"/>
            <a:ext cx="4983480" cy="5760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Quand une demande arrive → noter client, produit, quantité → préparer confirmation → vérifier prix et disponibilité.</a:t>
            </a:r>
            <a:endParaRPr lang="en-US" sz="1220" dirty="0"/>
          </a:p>
        </p:txBody>
      </p:sp>
      <p:sp>
        <p:nvSpPr>
          <p:cNvPr id="14" name="Shape 12"/>
          <p:cNvSpPr/>
          <p:nvPr/>
        </p:nvSpPr>
        <p:spPr>
          <a:xfrm>
            <a:off x="658368" y="2971800"/>
            <a:ext cx="5440680" cy="1234440"/>
          </a:xfrm>
          <a:prstGeom prst="roundRect">
            <a:avLst>
              <a:gd name="adj" fmla="val 5926"/>
            </a:avLst>
          </a:prstGeom>
          <a:solidFill>
            <a:srgbClr val="FCE4D6"/>
          </a:solidFill>
          <a:ln w="12700">
            <a:solidFill>
              <a:srgbClr val="D7E3EE"/>
            </a:solidFill>
            <a:prstDash val="solid"/>
          </a:ln>
        </p:spPr>
      </p:sp>
      <p:sp>
        <p:nvSpPr>
          <p:cNvPr id="15" name="Text 13"/>
          <p:cNvSpPr/>
          <p:nvPr/>
        </p:nvSpPr>
        <p:spPr>
          <a:xfrm>
            <a:off x="859536" y="3127248"/>
            <a:ext cx="503834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Veille — opportunité</a:t>
            </a:r>
            <a:endParaRPr lang="en-US" sz="1450" dirty="0"/>
          </a:p>
        </p:txBody>
      </p:sp>
      <p:sp>
        <p:nvSpPr>
          <p:cNvPr id="16" name="Text 14"/>
          <p:cNvSpPr/>
          <p:nvPr/>
        </p:nvSpPr>
        <p:spPr>
          <a:xfrm>
            <a:off x="886968" y="3538728"/>
            <a:ext cx="4983480" cy="5760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Quand une alerte arrive → enregistrer le lien → résumer conditions → décider si pertinent.</a:t>
            </a:r>
            <a:endParaRPr lang="en-US" sz="1220" dirty="0"/>
          </a:p>
        </p:txBody>
      </p:sp>
      <p:sp>
        <p:nvSpPr>
          <p:cNvPr id="17" name="Shape 15"/>
          <p:cNvSpPr/>
          <p:nvPr/>
        </p:nvSpPr>
        <p:spPr>
          <a:xfrm>
            <a:off x="6327648" y="2971800"/>
            <a:ext cx="5440680" cy="1234440"/>
          </a:xfrm>
          <a:prstGeom prst="roundRect">
            <a:avLst>
              <a:gd name="adj" fmla="val 5926"/>
            </a:avLst>
          </a:prstGeom>
          <a:solidFill>
            <a:srgbClr val="E2F3F5"/>
          </a:solidFill>
          <a:ln w="12700">
            <a:solidFill>
              <a:srgbClr val="D7E3EE"/>
            </a:solidFill>
            <a:prstDash val="solid"/>
          </a:ln>
        </p:spPr>
      </p:sp>
      <p:sp>
        <p:nvSpPr>
          <p:cNvPr id="18" name="Text 16"/>
          <p:cNvSpPr/>
          <p:nvPr/>
        </p:nvSpPr>
        <p:spPr>
          <a:xfrm>
            <a:off x="6528816" y="3127248"/>
            <a:ext cx="5038344"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Suivi client</a:t>
            </a:r>
            <a:endParaRPr lang="en-US" sz="1450" dirty="0"/>
          </a:p>
        </p:txBody>
      </p:sp>
      <p:sp>
        <p:nvSpPr>
          <p:cNvPr id="19" name="Text 17"/>
          <p:cNvSpPr/>
          <p:nvPr/>
        </p:nvSpPr>
        <p:spPr>
          <a:xfrm>
            <a:off x="6556248" y="3538728"/>
            <a:ext cx="4983480" cy="57607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Quand une commande est livrée → attendre 3 jours → préparer un message de satisfaction → envoyer après validation.</a:t>
            </a:r>
            <a:endParaRPr lang="en-US" sz="1220" dirty="0"/>
          </a:p>
        </p:txBody>
      </p:sp>
      <p:sp>
        <p:nvSpPr>
          <p:cNvPr id="20" name="Text 18"/>
          <p:cNvSpPr/>
          <p:nvPr/>
        </p:nvSpPr>
        <p:spPr>
          <a:xfrm>
            <a:off x="914400" y="5257800"/>
            <a:ext cx="10332720" cy="292608"/>
          </a:xfrm>
          <a:prstGeom prst="rect">
            <a:avLst/>
          </a:prstGeom>
          <a:noFill/>
          <a:ln/>
        </p:spPr>
        <p:txBody>
          <a:bodyPr wrap="square" lIns="0" tIns="0" rIns="0" bIns="0" rtlCol="0" anchor="ctr"/>
          <a:lstStyle/>
          <a:p>
            <a:pPr algn="ctr" indent="0" marL="0">
              <a:buNone/>
            </a:pPr>
            <a:r>
              <a:rPr lang="en-US" sz="1850" b="1" dirty="0">
                <a:solidFill>
                  <a:srgbClr val="17365D"/>
                </a:solidFill>
                <a:latin typeface="Aptos Display" pitchFamily="34" charset="0"/>
                <a:ea typeface="Aptos Display" pitchFamily="34" charset="-122"/>
                <a:cs typeface="Aptos Display" pitchFamily="34" charset="-120"/>
              </a:rPr>
              <a:t>Question clé : quelle tâche faites-vous souvent, toujours de la même manière ?</a:t>
            </a:r>
            <a:endParaRPr lang="en-US" sz="18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Compétence 3 : superviser un agent IA</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Objectif + connaissances + outils + règles + validation</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39</a:t>
            </a:r>
            <a:endParaRPr lang="en-US" sz="800" dirty="0"/>
          </a:p>
        </p:txBody>
      </p:sp>
      <p:sp>
        <p:nvSpPr>
          <p:cNvPr id="8" name="Shape 6"/>
          <p:cNvSpPr/>
          <p:nvPr/>
        </p:nvSpPr>
        <p:spPr>
          <a:xfrm>
            <a:off x="914400" y="1828800"/>
            <a:ext cx="1828800" cy="914400"/>
          </a:xfrm>
          <a:prstGeom prst="roundRect">
            <a:avLst>
              <a:gd name="adj" fmla="val 8000"/>
            </a:avLst>
          </a:prstGeom>
          <a:solidFill>
            <a:srgbClr val="EEF5FB"/>
          </a:solidFill>
          <a:ln w="12700">
            <a:solidFill>
              <a:srgbClr val="1F4E78"/>
            </a:solidFill>
            <a:prstDash val="solid"/>
          </a:ln>
        </p:spPr>
      </p:sp>
      <p:sp>
        <p:nvSpPr>
          <p:cNvPr id="9" name="Text 7"/>
          <p:cNvSpPr/>
          <p:nvPr/>
        </p:nvSpPr>
        <p:spPr>
          <a:xfrm>
            <a:off x="1005840" y="2176272"/>
            <a:ext cx="1645920" cy="182880"/>
          </a:xfrm>
          <a:prstGeom prst="rect">
            <a:avLst/>
          </a:prstGeom>
          <a:noFill/>
          <a:ln/>
        </p:spPr>
        <p:txBody>
          <a:bodyPr wrap="square" lIns="0" tIns="0" rIns="0" bIns="0" rtlCol="0" anchor="ctr">
            <a:normAutofit/>
          </a:bodyPr>
          <a:lstStyle/>
          <a:p>
            <a:pPr algn="ctr" indent="0" marL="0">
              <a:buNone/>
            </a:pPr>
            <a:r>
              <a:rPr lang="en-US" sz="1250" b="1" dirty="0">
                <a:solidFill>
                  <a:srgbClr val="1F4E78"/>
                </a:solidFill>
                <a:latin typeface="Aptos" pitchFamily="34" charset="0"/>
                <a:ea typeface="Aptos" pitchFamily="34" charset="-122"/>
                <a:cs typeface="Aptos" pitchFamily="34" charset="-120"/>
              </a:rPr>
              <a:t>Objectif</a:t>
            </a:r>
            <a:endParaRPr lang="en-US" sz="1250" dirty="0"/>
          </a:p>
        </p:txBody>
      </p:sp>
      <p:sp>
        <p:nvSpPr>
          <p:cNvPr id="10" name="Shape 8"/>
          <p:cNvSpPr/>
          <p:nvPr/>
        </p:nvSpPr>
        <p:spPr>
          <a:xfrm>
            <a:off x="2743200" y="2286000"/>
            <a:ext cx="411480" cy="0"/>
          </a:xfrm>
          <a:prstGeom prst="line">
            <a:avLst/>
          </a:prstGeom>
          <a:noFill/>
          <a:ln w="25400">
            <a:solidFill>
              <a:srgbClr val="B4C6E7"/>
            </a:solidFill>
            <a:prstDash val="solid"/>
            <a:tailEnd type="triangle"/>
          </a:ln>
        </p:spPr>
      </p:sp>
      <p:sp>
        <p:nvSpPr>
          <p:cNvPr id="11" name="Shape 9"/>
          <p:cNvSpPr/>
          <p:nvPr/>
        </p:nvSpPr>
        <p:spPr>
          <a:xfrm>
            <a:off x="3154680" y="1828800"/>
            <a:ext cx="1828800" cy="914400"/>
          </a:xfrm>
          <a:prstGeom prst="roundRect">
            <a:avLst>
              <a:gd name="adj" fmla="val 8000"/>
            </a:avLst>
          </a:prstGeom>
          <a:solidFill>
            <a:srgbClr val="E2F0D9"/>
          </a:solidFill>
          <a:ln w="12700">
            <a:solidFill>
              <a:srgbClr val="548235"/>
            </a:solidFill>
            <a:prstDash val="solid"/>
          </a:ln>
        </p:spPr>
      </p:sp>
      <p:sp>
        <p:nvSpPr>
          <p:cNvPr id="12" name="Text 10"/>
          <p:cNvSpPr/>
          <p:nvPr/>
        </p:nvSpPr>
        <p:spPr>
          <a:xfrm>
            <a:off x="3246120" y="2176272"/>
            <a:ext cx="1645920" cy="182880"/>
          </a:xfrm>
          <a:prstGeom prst="rect">
            <a:avLst/>
          </a:prstGeom>
          <a:noFill/>
          <a:ln/>
        </p:spPr>
        <p:txBody>
          <a:bodyPr wrap="square" lIns="0" tIns="0" rIns="0" bIns="0" rtlCol="0" anchor="ctr">
            <a:normAutofit/>
          </a:bodyPr>
          <a:lstStyle/>
          <a:p>
            <a:pPr algn="ctr" indent="0" marL="0">
              <a:buNone/>
            </a:pPr>
            <a:r>
              <a:rPr lang="en-US" sz="1250" b="1" dirty="0">
                <a:solidFill>
                  <a:srgbClr val="548235"/>
                </a:solidFill>
                <a:latin typeface="Aptos" pitchFamily="34" charset="0"/>
                <a:ea typeface="Aptos" pitchFamily="34" charset="-122"/>
                <a:cs typeface="Aptos" pitchFamily="34" charset="-120"/>
              </a:rPr>
              <a:t>Connaissances</a:t>
            </a:r>
            <a:endParaRPr lang="en-US" sz="1250" dirty="0"/>
          </a:p>
        </p:txBody>
      </p:sp>
      <p:sp>
        <p:nvSpPr>
          <p:cNvPr id="13" name="Shape 11"/>
          <p:cNvSpPr/>
          <p:nvPr/>
        </p:nvSpPr>
        <p:spPr>
          <a:xfrm>
            <a:off x="4983480" y="2286000"/>
            <a:ext cx="411480" cy="0"/>
          </a:xfrm>
          <a:prstGeom prst="line">
            <a:avLst/>
          </a:prstGeom>
          <a:noFill/>
          <a:ln w="25400">
            <a:solidFill>
              <a:srgbClr val="B4C6E7"/>
            </a:solidFill>
            <a:prstDash val="solid"/>
            <a:tailEnd type="triangle"/>
          </a:ln>
        </p:spPr>
      </p:sp>
      <p:sp>
        <p:nvSpPr>
          <p:cNvPr id="14" name="Shape 12"/>
          <p:cNvSpPr/>
          <p:nvPr/>
        </p:nvSpPr>
        <p:spPr>
          <a:xfrm>
            <a:off x="5394960" y="1828800"/>
            <a:ext cx="1828800" cy="914400"/>
          </a:xfrm>
          <a:prstGeom prst="roundRect">
            <a:avLst>
              <a:gd name="adj" fmla="val 8000"/>
            </a:avLst>
          </a:prstGeom>
          <a:solidFill>
            <a:srgbClr val="EEF5FB"/>
          </a:solidFill>
          <a:ln w="12700">
            <a:solidFill>
              <a:srgbClr val="1F4E78"/>
            </a:solidFill>
            <a:prstDash val="solid"/>
          </a:ln>
        </p:spPr>
      </p:sp>
      <p:sp>
        <p:nvSpPr>
          <p:cNvPr id="15" name="Text 13"/>
          <p:cNvSpPr/>
          <p:nvPr/>
        </p:nvSpPr>
        <p:spPr>
          <a:xfrm>
            <a:off x="5486400" y="2176272"/>
            <a:ext cx="1645920" cy="182880"/>
          </a:xfrm>
          <a:prstGeom prst="rect">
            <a:avLst/>
          </a:prstGeom>
          <a:noFill/>
          <a:ln/>
        </p:spPr>
        <p:txBody>
          <a:bodyPr wrap="square" lIns="0" tIns="0" rIns="0" bIns="0" rtlCol="0" anchor="ctr">
            <a:normAutofit/>
          </a:bodyPr>
          <a:lstStyle/>
          <a:p>
            <a:pPr algn="ctr" indent="0" marL="0">
              <a:buNone/>
            </a:pPr>
            <a:r>
              <a:rPr lang="en-US" sz="1250" b="1" dirty="0">
                <a:solidFill>
                  <a:srgbClr val="1F4E78"/>
                </a:solidFill>
                <a:latin typeface="Aptos" pitchFamily="34" charset="0"/>
                <a:ea typeface="Aptos" pitchFamily="34" charset="-122"/>
                <a:cs typeface="Aptos" pitchFamily="34" charset="-120"/>
              </a:rPr>
              <a:t>Outils</a:t>
            </a:r>
            <a:endParaRPr lang="en-US" sz="1250" dirty="0"/>
          </a:p>
        </p:txBody>
      </p:sp>
      <p:sp>
        <p:nvSpPr>
          <p:cNvPr id="16" name="Shape 14"/>
          <p:cNvSpPr/>
          <p:nvPr/>
        </p:nvSpPr>
        <p:spPr>
          <a:xfrm>
            <a:off x="7223760" y="2286000"/>
            <a:ext cx="411480" cy="0"/>
          </a:xfrm>
          <a:prstGeom prst="line">
            <a:avLst/>
          </a:prstGeom>
          <a:noFill/>
          <a:ln w="25400">
            <a:solidFill>
              <a:srgbClr val="B4C6E7"/>
            </a:solidFill>
            <a:prstDash val="solid"/>
            <a:tailEnd type="triangle"/>
          </a:ln>
        </p:spPr>
      </p:sp>
      <p:sp>
        <p:nvSpPr>
          <p:cNvPr id="17" name="Shape 15"/>
          <p:cNvSpPr/>
          <p:nvPr/>
        </p:nvSpPr>
        <p:spPr>
          <a:xfrm>
            <a:off x="7635240" y="1828800"/>
            <a:ext cx="1828800" cy="914400"/>
          </a:xfrm>
          <a:prstGeom prst="roundRect">
            <a:avLst>
              <a:gd name="adj" fmla="val 8000"/>
            </a:avLst>
          </a:prstGeom>
          <a:solidFill>
            <a:srgbClr val="E2F0D9"/>
          </a:solidFill>
          <a:ln w="12700">
            <a:solidFill>
              <a:srgbClr val="548235"/>
            </a:solidFill>
            <a:prstDash val="solid"/>
          </a:ln>
        </p:spPr>
      </p:sp>
      <p:sp>
        <p:nvSpPr>
          <p:cNvPr id="18" name="Text 16"/>
          <p:cNvSpPr/>
          <p:nvPr/>
        </p:nvSpPr>
        <p:spPr>
          <a:xfrm>
            <a:off x="7726680" y="2176272"/>
            <a:ext cx="1645920" cy="182880"/>
          </a:xfrm>
          <a:prstGeom prst="rect">
            <a:avLst/>
          </a:prstGeom>
          <a:noFill/>
          <a:ln/>
        </p:spPr>
        <p:txBody>
          <a:bodyPr wrap="square" lIns="0" tIns="0" rIns="0" bIns="0" rtlCol="0" anchor="ctr">
            <a:normAutofit/>
          </a:bodyPr>
          <a:lstStyle/>
          <a:p>
            <a:pPr algn="ctr" indent="0" marL="0">
              <a:buNone/>
            </a:pPr>
            <a:r>
              <a:rPr lang="en-US" sz="1250" b="1" dirty="0">
                <a:solidFill>
                  <a:srgbClr val="548235"/>
                </a:solidFill>
                <a:latin typeface="Aptos" pitchFamily="34" charset="0"/>
                <a:ea typeface="Aptos" pitchFamily="34" charset="-122"/>
                <a:cs typeface="Aptos" pitchFamily="34" charset="-120"/>
              </a:rPr>
              <a:t>Règles</a:t>
            </a:r>
            <a:endParaRPr lang="en-US" sz="1250" dirty="0"/>
          </a:p>
        </p:txBody>
      </p:sp>
      <p:sp>
        <p:nvSpPr>
          <p:cNvPr id="19" name="Shape 17"/>
          <p:cNvSpPr/>
          <p:nvPr/>
        </p:nvSpPr>
        <p:spPr>
          <a:xfrm>
            <a:off x="9464040" y="2286000"/>
            <a:ext cx="411480" cy="0"/>
          </a:xfrm>
          <a:prstGeom prst="line">
            <a:avLst/>
          </a:prstGeom>
          <a:noFill/>
          <a:ln w="25400">
            <a:solidFill>
              <a:srgbClr val="B4C6E7"/>
            </a:solidFill>
            <a:prstDash val="solid"/>
            <a:tailEnd type="triangle"/>
          </a:ln>
        </p:spPr>
      </p:sp>
      <p:sp>
        <p:nvSpPr>
          <p:cNvPr id="20" name="Shape 18"/>
          <p:cNvSpPr/>
          <p:nvPr/>
        </p:nvSpPr>
        <p:spPr>
          <a:xfrm>
            <a:off x="9875520" y="1828800"/>
            <a:ext cx="1828800" cy="914400"/>
          </a:xfrm>
          <a:prstGeom prst="roundRect">
            <a:avLst>
              <a:gd name="adj" fmla="val 8000"/>
            </a:avLst>
          </a:prstGeom>
          <a:solidFill>
            <a:srgbClr val="EEF5FB"/>
          </a:solidFill>
          <a:ln w="12700">
            <a:solidFill>
              <a:srgbClr val="1F4E78"/>
            </a:solidFill>
            <a:prstDash val="solid"/>
          </a:ln>
        </p:spPr>
      </p:sp>
      <p:sp>
        <p:nvSpPr>
          <p:cNvPr id="21" name="Text 19"/>
          <p:cNvSpPr/>
          <p:nvPr/>
        </p:nvSpPr>
        <p:spPr>
          <a:xfrm>
            <a:off x="9966960" y="2176272"/>
            <a:ext cx="1645920" cy="182880"/>
          </a:xfrm>
          <a:prstGeom prst="rect">
            <a:avLst/>
          </a:prstGeom>
          <a:noFill/>
          <a:ln/>
        </p:spPr>
        <p:txBody>
          <a:bodyPr wrap="square" lIns="0" tIns="0" rIns="0" bIns="0" rtlCol="0" anchor="ctr">
            <a:normAutofit/>
          </a:bodyPr>
          <a:lstStyle/>
          <a:p>
            <a:pPr algn="ctr" indent="0" marL="0">
              <a:buNone/>
            </a:pPr>
            <a:r>
              <a:rPr lang="en-US" sz="1250" b="1" dirty="0">
                <a:solidFill>
                  <a:srgbClr val="1F4E78"/>
                </a:solidFill>
                <a:latin typeface="Aptos" pitchFamily="34" charset="0"/>
                <a:ea typeface="Aptos" pitchFamily="34" charset="-122"/>
                <a:cs typeface="Aptos" pitchFamily="34" charset="-120"/>
              </a:rPr>
              <a:t>Validation</a:t>
            </a:r>
            <a:endParaRPr lang="en-US" sz="1250" dirty="0"/>
          </a:p>
        </p:txBody>
      </p:sp>
      <p:sp>
        <p:nvSpPr>
          <p:cNvPr id="22" name="Shape 20"/>
          <p:cNvSpPr/>
          <p:nvPr/>
        </p:nvSpPr>
        <p:spPr>
          <a:xfrm>
            <a:off x="1051560" y="3749040"/>
            <a:ext cx="4846320" cy="1051560"/>
          </a:xfrm>
          <a:prstGeom prst="roundRect">
            <a:avLst>
              <a:gd name="adj" fmla="val 6957"/>
            </a:avLst>
          </a:prstGeom>
          <a:solidFill>
            <a:srgbClr val="EEF5FB"/>
          </a:solidFill>
          <a:ln w="12700">
            <a:solidFill>
              <a:srgbClr val="D7E3EE"/>
            </a:solidFill>
            <a:prstDash val="solid"/>
          </a:ln>
        </p:spPr>
      </p:sp>
      <p:sp>
        <p:nvSpPr>
          <p:cNvPr id="23" name="Text 21"/>
          <p:cNvSpPr/>
          <p:nvPr/>
        </p:nvSpPr>
        <p:spPr>
          <a:xfrm>
            <a:off x="1252728" y="3904488"/>
            <a:ext cx="44439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Chat simple</a:t>
            </a:r>
            <a:endParaRPr lang="en-US" sz="1450" dirty="0"/>
          </a:p>
        </p:txBody>
      </p:sp>
      <p:sp>
        <p:nvSpPr>
          <p:cNvPr id="24" name="Text 22"/>
          <p:cNvSpPr/>
          <p:nvPr/>
        </p:nvSpPr>
        <p:spPr>
          <a:xfrm>
            <a:off x="1280160" y="4315968"/>
            <a:ext cx="4389120" cy="393192"/>
          </a:xfrm>
          <a:prstGeom prst="rect">
            <a:avLst/>
          </a:prstGeom>
          <a:noFill/>
          <a:ln/>
        </p:spPr>
        <p:txBody>
          <a:bodyPr wrap="square" lIns="0" tIns="0" rIns="0" bIns="0" rtlCol="0" anchor="t">
            <a:normAutofit/>
          </a:bodyPr>
          <a:lstStyle/>
          <a:p>
            <a:pPr indent="0" marL="0">
              <a:buNone/>
            </a:pPr>
            <a:r>
              <a:rPr lang="en-US" sz="1400" dirty="0">
                <a:solidFill>
                  <a:srgbClr val="222222"/>
                </a:solidFill>
                <a:latin typeface="Aptos" pitchFamily="34" charset="0"/>
                <a:ea typeface="Aptos" pitchFamily="34" charset="-122"/>
                <a:cs typeface="Aptos" pitchFamily="34" charset="-120"/>
              </a:rPr>
              <a:t>« Rédige une réponse à ce client. »</a:t>
            </a:r>
            <a:endParaRPr lang="en-US" sz="1400" dirty="0"/>
          </a:p>
        </p:txBody>
      </p:sp>
      <p:sp>
        <p:nvSpPr>
          <p:cNvPr id="25" name="Shape 23"/>
          <p:cNvSpPr/>
          <p:nvPr/>
        </p:nvSpPr>
        <p:spPr>
          <a:xfrm>
            <a:off x="6309360" y="3749040"/>
            <a:ext cx="4846320" cy="1051560"/>
          </a:xfrm>
          <a:prstGeom prst="roundRect">
            <a:avLst>
              <a:gd name="adj" fmla="val 6957"/>
            </a:avLst>
          </a:prstGeom>
          <a:solidFill>
            <a:srgbClr val="E2F3F5"/>
          </a:solidFill>
          <a:ln w="12700">
            <a:solidFill>
              <a:srgbClr val="D7E3EE"/>
            </a:solidFill>
            <a:prstDash val="solid"/>
          </a:ln>
        </p:spPr>
      </p:sp>
      <p:sp>
        <p:nvSpPr>
          <p:cNvPr id="26" name="Text 24"/>
          <p:cNvSpPr/>
          <p:nvPr/>
        </p:nvSpPr>
        <p:spPr>
          <a:xfrm>
            <a:off x="6510528" y="3904488"/>
            <a:ext cx="4443984"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Agent IA</a:t>
            </a:r>
            <a:endParaRPr lang="en-US" sz="1450" dirty="0"/>
          </a:p>
        </p:txBody>
      </p:sp>
      <p:sp>
        <p:nvSpPr>
          <p:cNvPr id="27" name="Text 25"/>
          <p:cNvSpPr/>
          <p:nvPr/>
        </p:nvSpPr>
        <p:spPr>
          <a:xfrm>
            <a:off x="6537960" y="4315968"/>
            <a:ext cx="4389120" cy="393192"/>
          </a:xfrm>
          <a:prstGeom prst="rect">
            <a:avLst/>
          </a:prstGeom>
          <a:noFill/>
          <a:ln/>
        </p:spPr>
        <p:txBody>
          <a:bodyPr wrap="square" lIns="0" tIns="0" rIns="0" bIns="0" rtlCol="0" anchor="t">
            <a:normAutofit/>
          </a:bodyPr>
          <a:lstStyle/>
          <a:p>
            <a:pPr indent="0" marL="0">
              <a:buNone/>
            </a:pPr>
            <a:r>
              <a:rPr lang="en-US" sz="1400" dirty="0">
                <a:solidFill>
                  <a:srgbClr val="222222"/>
                </a:solidFill>
                <a:latin typeface="Aptos" pitchFamily="34" charset="0"/>
                <a:ea typeface="Aptos" pitchFamily="34" charset="-122"/>
                <a:cs typeface="Aptos" pitchFamily="34" charset="-120"/>
              </a:rPr>
              <a:t>« Analyse la demande, consulte le catalogue, prépare la réponse et demande validation. »</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Le parcours de l’atelier</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Une progression simple : accéder, exister, agir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Introduction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04</a:t>
            </a:r>
            <a:endParaRPr lang="en-US" sz="800" dirty="0"/>
          </a:p>
        </p:txBody>
      </p:sp>
      <p:sp>
        <p:nvSpPr>
          <p:cNvPr id="8" name="Shape 6"/>
          <p:cNvSpPr/>
          <p:nvPr/>
        </p:nvSpPr>
        <p:spPr>
          <a:xfrm>
            <a:off x="822960" y="1874520"/>
            <a:ext cx="1234440" cy="1078992"/>
          </a:xfrm>
          <a:prstGeom prst="hexagon">
            <a:avLst/>
          </a:prstGeom>
          <a:solidFill>
            <a:srgbClr val="1F4E78"/>
          </a:solidFill>
          <a:ln w="12700">
            <a:solidFill>
              <a:srgbClr val="1F4E78"/>
            </a:solidFill>
            <a:prstDash val="solid"/>
          </a:ln>
        </p:spPr>
      </p:sp>
      <p:sp>
        <p:nvSpPr>
          <p:cNvPr id="9" name="Text 7"/>
          <p:cNvSpPr/>
          <p:nvPr/>
        </p:nvSpPr>
        <p:spPr>
          <a:xfrm>
            <a:off x="1078992" y="2103120"/>
            <a:ext cx="731520" cy="274320"/>
          </a:xfrm>
          <a:prstGeom prst="rect">
            <a:avLst/>
          </a:prstGeom>
          <a:noFill/>
          <a:ln/>
        </p:spPr>
        <p:txBody>
          <a:bodyPr wrap="square" lIns="0" tIns="0" rIns="0" bIns="0" rtlCol="0" anchor="ctr"/>
          <a:lstStyle/>
          <a:p>
            <a:pPr algn="ctr" indent="0" marL="0">
              <a:buNone/>
            </a:pPr>
            <a:r>
              <a:rPr lang="en-US" sz="2100" b="1" dirty="0">
                <a:solidFill>
                  <a:srgbClr val="FFFFFF"/>
                </a:solidFill>
                <a:latin typeface="Aptos Display" pitchFamily="34" charset="0"/>
                <a:ea typeface="Aptos Display" pitchFamily="34" charset="-122"/>
                <a:cs typeface="Aptos Display" pitchFamily="34" charset="-120"/>
              </a:rPr>
              <a:t>1</a:t>
            </a:r>
            <a:endParaRPr lang="en-US" sz="2100" dirty="0"/>
          </a:p>
        </p:txBody>
      </p:sp>
      <p:sp>
        <p:nvSpPr>
          <p:cNvPr id="10" name="Shape 8"/>
          <p:cNvSpPr/>
          <p:nvPr/>
        </p:nvSpPr>
        <p:spPr>
          <a:xfrm>
            <a:off x="502920" y="3246120"/>
            <a:ext cx="2743200" cy="1508760"/>
          </a:xfrm>
          <a:prstGeom prst="roundRect">
            <a:avLst>
              <a:gd name="adj" fmla="val 4848"/>
            </a:avLst>
          </a:prstGeom>
          <a:solidFill>
            <a:srgbClr val="EEF5FB"/>
          </a:solidFill>
          <a:ln w="12700">
            <a:solidFill>
              <a:srgbClr val="D7E3EE"/>
            </a:solidFill>
            <a:prstDash val="solid"/>
          </a:ln>
        </p:spPr>
      </p:sp>
      <p:sp>
        <p:nvSpPr>
          <p:cNvPr id="11" name="Text 9"/>
          <p:cNvSpPr/>
          <p:nvPr/>
        </p:nvSpPr>
        <p:spPr>
          <a:xfrm>
            <a:off x="704088" y="3401568"/>
            <a:ext cx="23408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Accéder à l’information</a:t>
            </a:r>
            <a:endParaRPr lang="en-US" sz="1450" dirty="0"/>
          </a:p>
        </p:txBody>
      </p:sp>
      <p:sp>
        <p:nvSpPr>
          <p:cNvPr id="12" name="Text 10"/>
          <p:cNvSpPr/>
          <p:nvPr/>
        </p:nvSpPr>
        <p:spPr>
          <a:xfrm>
            <a:off x="731520" y="3813048"/>
            <a:ext cx="2286000" cy="85039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Navigation, compte, recherche, IA, veille</a:t>
            </a:r>
            <a:endParaRPr lang="en-US" sz="1220" dirty="0"/>
          </a:p>
        </p:txBody>
      </p:sp>
      <p:sp>
        <p:nvSpPr>
          <p:cNvPr id="13" name="Shape 11"/>
          <p:cNvSpPr/>
          <p:nvPr/>
        </p:nvSpPr>
        <p:spPr>
          <a:xfrm>
            <a:off x="2057400" y="2414016"/>
            <a:ext cx="1920240" cy="0"/>
          </a:xfrm>
          <a:prstGeom prst="line">
            <a:avLst/>
          </a:prstGeom>
          <a:noFill/>
          <a:ln w="25400">
            <a:solidFill>
              <a:srgbClr val="B4C6E7"/>
            </a:solidFill>
            <a:prstDash val="solid"/>
            <a:tailEnd type="triangle"/>
          </a:ln>
        </p:spPr>
      </p:sp>
      <p:sp>
        <p:nvSpPr>
          <p:cNvPr id="14" name="Shape 12"/>
          <p:cNvSpPr/>
          <p:nvPr/>
        </p:nvSpPr>
        <p:spPr>
          <a:xfrm>
            <a:off x="4617720" y="1874520"/>
            <a:ext cx="1234440" cy="1078992"/>
          </a:xfrm>
          <a:prstGeom prst="hexagon">
            <a:avLst/>
          </a:prstGeom>
          <a:solidFill>
            <a:srgbClr val="548235"/>
          </a:solidFill>
          <a:ln w="12700">
            <a:solidFill>
              <a:srgbClr val="548235"/>
            </a:solidFill>
            <a:prstDash val="solid"/>
          </a:ln>
        </p:spPr>
      </p:sp>
      <p:sp>
        <p:nvSpPr>
          <p:cNvPr id="15" name="Text 13"/>
          <p:cNvSpPr/>
          <p:nvPr/>
        </p:nvSpPr>
        <p:spPr>
          <a:xfrm>
            <a:off x="4873752" y="2103120"/>
            <a:ext cx="731520" cy="274320"/>
          </a:xfrm>
          <a:prstGeom prst="rect">
            <a:avLst/>
          </a:prstGeom>
          <a:noFill/>
          <a:ln/>
        </p:spPr>
        <p:txBody>
          <a:bodyPr wrap="square" lIns="0" tIns="0" rIns="0" bIns="0" rtlCol="0" anchor="ctr"/>
          <a:lstStyle/>
          <a:p>
            <a:pPr algn="ctr" indent="0" marL="0">
              <a:buNone/>
            </a:pPr>
            <a:r>
              <a:rPr lang="en-US" sz="2100" b="1" dirty="0">
                <a:solidFill>
                  <a:srgbClr val="FFFFFF"/>
                </a:solidFill>
                <a:latin typeface="Aptos Display" pitchFamily="34" charset="0"/>
                <a:ea typeface="Aptos Display" pitchFamily="34" charset="-122"/>
                <a:cs typeface="Aptos Display" pitchFamily="34" charset="-120"/>
              </a:rPr>
              <a:t>2</a:t>
            </a:r>
            <a:endParaRPr lang="en-US" sz="2100" dirty="0"/>
          </a:p>
        </p:txBody>
      </p:sp>
      <p:sp>
        <p:nvSpPr>
          <p:cNvPr id="16" name="Shape 14"/>
          <p:cNvSpPr/>
          <p:nvPr/>
        </p:nvSpPr>
        <p:spPr>
          <a:xfrm>
            <a:off x="4297680" y="3246120"/>
            <a:ext cx="2743200" cy="1508760"/>
          </a:xfrm>
          <a:prstGeom prst="roundRect">
            <a:avLst>
              <a:gd name="adj" fmla="val 4848"/>
            </a:avLst>
          </a:prstGeom>
          <a:solidFill>
            <a:srgbClr val="E2F0D9"/>
          </a:solidFill>
          <a:ln w="12700">
            <a:solidFill>
              <a:srgbClr val="D7E3EE"/>
            </a:solidFill>
            <a:prstDash val="solid"/>
          </a:ln>
        </p:spPr>
      </p:sp>
      <p:sp>
        <p:nvSpPr>
          <p:cNvPr id="17" name="Text 15"/>
          <p:cNvSpPr/>
          <p:nvPr/>
        </p:nvSpPr>
        <p:spPr>
          <a:xfrm>
            <a:off x="4498848" y="3401568"/>
            <a:ext cx="23408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Construire sa présence</a:t>
            </a:r>
            <a:endParaRPr lang="en-US" sz="1450" dirty="0"/>
          </a:p>
        </p:txBody>
      </p:sp>
      <p:sp>
        <p:nvSpPr>
          <p:cNvPr id="18" name="Text 16"/>
          <p:cNvSpPr/>
          <p:nvPr/>
        </p:nvSpPr>
        <p:spPr>
          <a:xfrm>
            <a:off x="4526280" y="3813048"/>
            <a:ext cx="2286000" cy="85039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Profil, catalogue, Google, Facebook, WhatsApp</a:t>
            </a:r>
            <a:endParaRPr lang="en-US" sz="1220" dirty="0"/>
          </a:p>
        </p:txBody>
      </p:sp>
      <p:sp>
        <p:nvSpPr>
          <p:cNvPr id="19" name="Shape 17"/>
          <p:cNvSpPr/>
          <p:nvPr/>
        </p:nvSpPr>
        <p:spPr>
          <a:xfrm>
            <a:off x="5852160" y="2414016"/>
            <a:ext cx="1920240" cy="0"/>
          </a:xfrm>
          <a:prstGeom prst="line">
            <a:avLst/>
          </a:prstGeom>
          <a:noFill/>
          <a:ln w="25400">
            <a:solidFill>
              <a:srgbClr val="B4C6E7"/>
            </a:solidFill>
            <a:prstDash val="solid"/>
            <a:tailEnd type="triangle"/>
          </a:ln>
        </p:spPr>
      </p:sp>
      <p:sp>
        <p:nvSpPr>
          <p:cNvPr id="20" name="Shape 18"/>
          <p:cNvSpPr/>
          <p:nvPr/>
        </p:nvSpPr>
        <p:spPr>
          <a:xfrm>
            <a:off x="8412480" y="1874520"/>
            <a:ext cx="1234440" cy="1078992"/>
          </a:xfrm>
          <a:prstGeom prst="hexagon">
            <a:avLst/>
          </a:prstGeom>
          <a:solidFill>
            <a:srgbClr val="0F6B78"/>
          </a:solidFill>
          <a:ln w="12700">
            <a:solidFill>
              <a:srgbClr val="0F6B78"/>
            </a:solidFill>
            <a:prstDash val="solid"/>
          </a:ln>
        </p:spPr>
      </p:sp>
      <p:sp>
        <p:nvSpPr>
          <p:cNvPr id="21" name="Text 19"/>
          <p:cNvSpPr/>
          <p:nvPr/>
        </p:nvSpPr>
        <p:spPr>
          <a:xfrm>
            <a:off x="8668512" y="2103120"/>
            <a:ext cx="731520" cy="274320"/>
          </a:xfrm>
          <a:prstGeom prst="rect">
            <a:avLst/>
          </a:prstGeom>
          <a:noFill/>
          <a:ln/>
        </p:spPr>
        <p:txBody>
          <a:bodyPr wrap="square" lIns="0" tIns="0" rIns="0" bIns="0" rtlCol="0" anchor="ctr"/>
          <a:lstStyle/>
          <a:p>
            <a:pPr algn="ctr" indent="0" marL="0">
              <a:buNone/>
            </a:pPr>
            <a:r>
              <a:rPr lang="en-US" sz="2100" b="1" dirty="0">
                <a:solidFill>
                  <a:srgbClr val="FFFFFF"/>
                </a:solidFill>
                <a:latin typeface="Aptos Display" pitchFamily="34" charset="0"/>
                <a:ea typeface="Aptos Display" pitchFamily="34" charset="-122"/>
                <a:cs typeface="Aptos Display" pitchFamily="34" charset="-120"/>
              </a:rPr>
              <a:t>3</a:t>
            </a:r>
            <a:endParaRPr lang="en-US" sz="2100" dirty="0"/>
          </a:p>
        </p:txBody>
      </p:sp>
      <p:sp>
        <p:nvSpPr>
          <p:cNvPr id="22" name="Shape 20"/>
          <p:cNvSpPr/>
          <p:nvPr/>
        </p:nvSpPr>
        <p:spPr>
          <a:xfrm>
            <a:off x="8092440" y="3246120"/>
            <a:ext cx="2743200" cy="1508760"/>
          </a:xfrm>
          <a:prstGeom prst="roundRect">
            <a:avLst>
              <a:gd name="adj" fmla="val 4848"/>
            </a:avLst>
          </a:prstGeom>
          <a:solidFill>
            <a:srgbClr val="E2F3F5"/>
          </a:solidFill>
          <a:ln w="12700">
            <a:solidFill>
              <a:srgbClr val="D7E3EE"/>
            </a:solidFill>
            <a:prstDash val="solid"/>
          </a:ln>
        </p:spPr>
      </p:sp>
      <p:sp>
        <p:nvSpPr>
          <p:cNvPr id="23" name="Text 21"/>
          <p:cNvSpPr/>
          <p:nvPr/>
        </p:nvSpPr>
        <p:spPr>
          <a:xfrm>
            <a:off x="8293608" y="3401568"/>
            <a:ext cx="2340864"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Agir avec l’IA</a:t>
            </a:r>
            <a:endParaRPr lang="en-US" sz="1450" dirty="0"/>
          </a:p>
        </p:txBody>
      </p:sp>
      <p:sp>
        <p:nvSpPr>
          <p:cNvPr id="24" name="Text 22"/>
          <p:cNvSpPr/>
          <p:nvPr/>
        </p:nvSpPr>
        <p:spPr>
          <a:xfrm>
            <a:off x="8321040" y="3813048"/>
            <a:ext cx="2286000" cy="85039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Prompts, automatisations, agents, contrôle humain</a:t>
            </a:r>
            <a:endParaRPr lang="en-US" sz="1220" dirty="0"/>
          </a:p>
        </p:txBody>
      </p:sp>
      <p:sp>
        <p:nvSpPr>
          <p:cNvPr id="25" name="Text 23"/>
          <p:cNvSpPr/>
          <p:nvPr/>
        </p:nvSpPr>
        <p:spPr>
          <a:xfrm>
            <a:off x="1188720" y="5513832"/>
            <a:ext cx="9784080" cy="365760"/>
          </a:xfrm>
          <a:prstGeom prst="rect">
            <a:avLst/>
          </a:prstGeom>
          <a:noFill/>
          <a:ln/>
        </p:spPr>
        <p:txBody>
          <a:bodyPr wrap="square" lIns="0" tIns="0" rIns="0" bIns="0" rtlCol="0" anchor="ctr"/>
          <a:lstStyle/>
          <a:p>
            <a:pPr algn="ctr" indent="0" marL="0">
              <a:buNone/>
            </a:pPr>
            <a:r>
              <a:rPr lang="en-US" sz="1800" b="1" dirty="0">
                <a:solidFill>
                  <a:srgbClr val="C65911"/>
                </a:solidFill>
                <a:latin typeface="Aptos Display" pitchFamily="34" charset="0"/>
                <a:ea typeface="Aptos Display" pitchFamily="34" charset="-122"/>
                <a:cs typeface="Aptos Display" pitchFamily="34" charset="-120"/>
              </a:rPr>
              <a:t>Méthode : expliquer → montrer → pratiquer → partager → retenir</a:t>
            </a:r>
            <a:endParaRPr lang="en-US"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Agents IA : exemples encadrés</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Cas étudiant et cas entrepreneur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40</a:t>
            </a:r>
            <a:endParaRPr lang="en-US" sz="800" dirty="0"/>
          </a:p>
        </p:txBody>
      </p:sp>
      <p:sp>
        <p:nvSpPr>
          <p:cNvPr id="8" name="Shape 6"/>
          <p:cNvSpPr/>
          <p:nvPr/>
        </p:nvSpPr>
        <p:spPr>
          <a:xfrm>
            <a:off x="685800" y="1234440"/>
            <a:ext cx="5303520" cy="3200400"/>
          </a:xfrm>
          <a:prstGeom prst="roundRect">
            <a:avLst>
              <a:gd name="adj" fmla="val 2286"/>
            </a:avLst>
          </a:prstGeom>
          <a:solidFill>
            <a:srgbClr val="EEF5FB"/>
          </a:solidFill>
          <a:ln w="12700">
            <a:solidFill>
              <a:srgbClr val="D7E3EE"/>
            </a:solidFill>
            <a:prstDash val="solid"/>
          </a:ln>
        </p:spPr>
      </p:sp>
      <p:sp>
        <p:nvSpPr>
          <p:cNvPr id="9" name="Text 7"/>
          <p:cNvSpPr/>
          <p:nvPr/>
        </p:nvSpPr>
        <p:spPr>
          <a:xfrm>
            <a:off x="84124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344168" y="1389888"/>
            <a:ext cx="449884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Agent étudiant</a:t>
            </a:r>
            <a:endParaRPr lang="en-US" sz="1450" dirty="0"/>
          </a:p>
        </p:txBody>
      </p:sp>
      <p:sp>
        <p:nvSpPr>
          <p:cNvPr id="11" name="Text 9"/>
          <p:cNvSpPr/>
          <p:nvPr/>
        </p:nvSpPr>
        <p:spPr>
          <a:xfrm>
            <a:off x="914400" y="1764792"/>
            <a:ext cx="4846320" cy="2560320"/>
          </a:xfrm>
          <a:prstGeom prst="rect">
            <a:avLst/>
          </a:prstGeom>
          <a:noFill/>
          <a:ln/>
        </p:spPr>
        <p:txBody>
          <a:bodyPr wrap="square" lIns="508" tIns="508" rIns="508" bIns="508" rtlCol="0" anchor="t">
            <a:normAutofit/>
          </a:bodyPr>
          <a:lstStyle/>
          <a:p>
            <a:pPr marL="152400" indent="-152400">
              <a:buSzPct val="100000"/>
              <a:buChar char="•"/>
            </a:pPr>
            <a:r>
              <a:rPr lang="en-US" sz="1200" dirty="0">
                <a:solidFill>
                  <a:srgbClr val="222222"/>
                </a:solidFill>
                <a:latin typeface="Aptos" pitchFamily="34" charset="0"/>
                <a:ea typeface="Aptos" pitchFamily="34" charset="-122"/>
                <a:cs typeface="Aptos" pitchFamily="34" charset="-120"/>
              </a:rPr>
              <a:t>Analyser une offre de stage</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Extraire compétences demandées</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Comparer avec le profil</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Proposer amélioration du CV</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Préparer questions d’entretien</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Demander validation avant envoi</a:t>
            </a:r>
            <a:endParaRPr lang="en-US" sz="1200" dirty="0"/>
          </a:p>
        </p:txBody>
      </p:sp>
      <p:sp>
        <p:nvSpPr>
          <p:cNvPr id="12" name="Shape 10"/>
          <p:cNvSpPr/>
          <p:nvPr/>
        </p:nvSpPr>
        <p:spPr>
          <a:xfrm>
            <a:off x="6217920" y="1234440"/>
            <a:ext cx="5303520" cy="3200400"/>
          </a:xfrm>
          <a:prstGeom prst="roundRect">
            <a:avLst>
              <a:gd name="adj" fmla="val 2286"/>
            </a:avLst>
          </a:prstGeom>
          <a:solidFill>
            <a:srgbClr val="E2F0D9"/>
          </a:solidFill>
          <a:ln w="12700">
            <a:solidFill>
              <a:srgbClr val="D7E3EE"/>
            </a:solidFill>
            <a:prstDash val="solid"/>
          </a:ln>
        </p:spPr>
      </p:sp>
      <p:sp>
        <p:nvSpPr>
          <p:cNvPr id="13" name="Text 11"/>
          <p:cNvSpPr/>
          <p:nvPr/>
        </p:nvSpPr>
        <p:spPr>
          <a:xfrm>
            <a:off x="637336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6876288" y="1389888"/>
            <a:ext cx="449884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Agent entrepreneur</a:t>
            </a:r>
            <a:endParaRPr lang="en-US" sz="1450" dirty="0"/>
          </a:p>
        </p:txBody>
      </p:sp>
      <p:sp>
        <p:nvSpPr>
          <p:cNvPr id="15" name="Text 13"/>
          <p:cNvSpPr/>
          <p:nvPr/>
        </p:nvSpPr>
        <p:spPr>
          <a:xfrm>
            <a:off x="6446520" y="1764792"/>
            <a:ext cx="4846320" cy="2560320"/>
          </a:xfrm>
          <a:prstGeom prst="rect">
            <a:avLst/>
          </a:prstGeom>
          <a:noFill/>
          <a:ln/>
        </p:spPr>
        <p:txBody>
          <a:bodyPr wrap="square" lIns="508" tIns="508" rIns="508" bIns="508" rtlCol="0" anchor="t">
            <a:normAutofit/>
          </a:bodyPr>
          <a:lstStyle/>
          <a:p>
            <a:pPr marL="152400" indent="-152400">
              <a:buSzPct val="100000"/>
              <a:buChar char="•"/>
            </a:pPr>
            <a:r>
              <a:rPr lang="en-US" sz="1200" dirty="0">
                <a:solidFill>
                  <a:srgbClr val="222222"/>
                </a:solidFill>
                <a:latin typeface="Aptos" pitchFamily="34" charset="0"/>
                <a:ea typeface="Aptos" pitchFamily="34" charset="-122"/>
                <a:cs typeface="Aptos" pitchFamily="34" charset="-120"/>
              </a:rPr>
              <a:t>Lire une demande client</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Identifier le produit</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Consulter le catalogue autorisé</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Préparer réponse ou devis</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Enregistrer la demande</a:t>
            </a:r>
            <a:endParaRPr lang="en-US" sz="1200" dirty="0"/>
          </a:p>
          <a:p>
            <a:pPr marL="152400" indent="-152400">
              <a:buSzPct val="100000"/>
              <a:buChar char="•"/>
            </a:pPr>
            <a:r>
              <a:rPr lang="en-US" sz="1200" dirty="0">
                <a:solidFill>
                  <a:srgbClr val="222222"/>
                </a:solidFill>
                <a:latin typeface="Aptos" pitchFamily="34" charset="0"/>
                <a:ea typeface="Aptos" pitchFamily="34" charset="-122"/>
                <a:cs typeface="Aptos" pitchFamily="34" charset="-120"/>
              </a:rPr>
              <a:t>Demander validation avant prix ou engagement</a:t>
            </a:r>
            <a:endParaRPr lang="en-US" sz="1200" dirty="0"/>
          </a:p>
        </p:txBody>
      </p:sp>
      <p:sp>
        <p:nvSpPr>
          <p:cNvPr id="16" name="Text 14"/>
          <p:cNvSpPr/>
          <p:nvPr/>
        </p:nvSpPr>
        <p:spPr>
          <a:xfrm>
            <a:off x="914400" y="5166360"/>
            <a:ext cx="10332720" cy="329184"/>
          </a:xfrm>
          <a:prstGeom prst="rect">
            <a:avLst/>
          </a:prstGeom>
          <a:noFill/>
          <a:ln/>
        </p:spPr>
        <p:txBody>
          <a:bodyPr wrap="square" lIns="0" tIns="0" rIns="0" bIns="0" rtlCol="0" anchor="ctr">
            <a:normAutofit/>
          </a:bodyPr>
          <a:lstStyle/>
          <a:p>
            <a:pPr algn="ctr" indent="0" marL="0">
              <a:buNone/>
            </a:pPr>
            <a:r>
              <a:rPr lang="en-US" sz="1800" b="1" dirty="0">
                <a:solidFill>
                  <a:srgbClr val="C00000"/>
                </a:solidFill>
                <a:latin typeface="Aptos Display" pitchFamily="34" charset="0"/>
                <a:ea typeface="Aptos Display" pitchFamily="34" charset="-122"/>
                <a:cs typeface="Aptos Display" pitchFamily="34" charset="-120"/>
              </a:rPr>
              <a:t>Un agent utile est un agent limité, contrôlé et aligné sur vos vraies informations.</a:t>
            </a:r>
            <a:endParaRPr lang="en-US" sz="1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Utiliser l’IA de manière responsable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Les 10 contrôles avant utilisation</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3 — IA</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41</a:t>
            </a:r>
            <a:endParaRPr lang="en-US" sz="800" dirty="0"/>
          </a:p>
        </p:txBody>
      </p:sp>
      <p:sp>
        <p:nvSpPr>
          <p:cNvPr id="8" name="Shape 6"/>
          <p:cNvSpPr/>
          <p:nvPr/>
        </p:nvSpPr>
        <p:spPr>
          <a:xfrm>
            <a:off x="621792" y="1188720"/>
            <a:ext cx="1965960" cy="658368"/>
          </a:xfrm>
          <a:prstGeom prst="roundRect">
            <a:avLst>
              <a:gd name="adj" fmla="val 8333"/>
            </a:avLst>
          </a:prstGeom>
          <a:solidFill>
            <a:srgbClr val="EEF5FB"/>
          </a:solidFill>
          <a:ln w="12700">
            <a:solidFill>
              <a:srgbClr val="1F4E78"/>
            </a:solidFill>
            <a:prstDash val="solid"/>
          </a:ln>
        </p:spPr>
      </p:sp>
      <p:sp>
        <p:nvSpPr>
          <p:cNvPr id="9" name="Text 7"/>
          <p:cNvSpPr/>
          <p:nvPr/>
        </p:nvSpPr>
        <p:spPr>
          <a:xfrm>
            <a:off x="713232" y="141732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1F4E78"/>
                </a:solidFill>
                <a:latin typeface="Aptos" pitchFamily="34" charset="0"/>
                <a:ea typeface="Aptos" pitchFamily="34" charset="-122"/>
                <a:cs typeface="Aptos" pitchFamily="34" charset="-120"/>
              </a:rPr>
              <a:t>Nom</a:t>
            </a:r>
            <a:endParaRPr lang="en-US" sz="1070" dirty="0"/>
          </a:p>
        </p:txBody>
      </p:sp>
      <p:sp>
        <p:nvSpPr>
          <p:cNvPr id="10" name="Shape 8"/>
          <p:cNvSpPr/>
          <p:nvPr/>
        </p:nvSpPr>
        <p:spPr>
          <a:xfrm>
            <a:off x="2953512" y="1188720"/>
            <a:ext cx="1965960" cy="658368"/>
          </a:xfrm>
          <a:prstGeom prst="roundRect">
            <a:avLst>
              <a:gd name="adj" fmla="val 8333"/>
            </a:avLst>
          </a:prstGeom>
          <a:solidFill>
            <a:srgbClr val="E2F0D9"/>
          </a:solidFill>
          <a:ln w="12700">
            <a:solidFill>
              <a:srgbClr val="548235"/>
            </a:solidFill>
            <a:prstDash val="solid"/>
          </a:ln>
        </p:spPr>
      </p:sp>
      <p:sp>
        <p:nvSpPr>
          <p:cNvPr id="11" name="Text 9"/>
          <p:cNvSpPr/>
          <p:nvPr/>
        </p:nvSpPr>
        <p:spPr>
          <a:xfrm>
            <a:off x="3044952" y="141732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548235"/>
                </a:solidFill>
                <a:latin typeface="Aptos" pitchFamily="34" charset="0"/>
                <a:ea typeface="Aptos" pitchFamily="34" charset="-122"/>
                <a:cs typeface="Aptos" pitchFamily="34" charset="-120"/>
              </a:rPr>
              <a:t>Date</a:t>
            </a:r>
            <a:endParaRPr lang="en-US" sz="1070" dirty="0"/>
          </a:p>
        </p:txBody>
      </p:sp>
      <p:sp>
        <p:nvSpPr>
          <p:cNvPr id="12" name="Shape 10"/>
          <p:cNvSpPr/>
          <p:nvPr/>
        </p:nvSpPr>
        <p:spPr>
          <a:xfrm>
            <a:off x="5285232" y="1188720"/>
            <a:ext cx="1965960" cy="658368"/>
          </a:xfrm>
          <a:prstGeom prst="roundRect">
            <a:avLst>
              <a:gd name="adj" fmla="val 8333"/>
            </a:avLst>
          </a:prstGeom>
          <a:solidFill>
            <a:srgbClr val="EEF5FB"/>
          </a:solidFill>
          <a:ln w="12700">
            <a:solidFill>
              <a:srgbClr val="1F4E78"/>
            </a:solidFill>
            <a:prstDash val="solid"/>
          </a:ln>
        </p:spPr>
      </p:sp>
      <p:sp>
        <p:nvSpPr>
          <p:cNvPr id="13" name="Text 11"/>
          <p:cNvSpPr/>
          <p:nvPr/>
        </p:nvSpPr>
        <p:spPr>
          <a:xfrm>
            <a:off x="5376672" y="141732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1F4E78"/>
                </a:solidFill>
                <a:latin typeface="Aptos" pitchFamily="34" charset="0"/>
                <a:ea typeface="Aptos" pitchFamily="34" charset="-122"/>
                <a:cs typeface="Aptos" pitchFamily="34" charset="-120"/>
              </a:rPr>
              <a:t>Prix</a:t>
            </a:r>
            <a:endParaRPr lang="en-US" sz="1070" dirty="0"/>
          </a:p>
        </p:txBody>
      </p:sp>
      <p:sp>
        <p:nvSpPr>
          <p:cNvPr id="14" name="Shape 12"/>
          <p:cNvSpPr/>
          <p:nvPr/>
        </p:nvSpPr>
        <p:spPr>
          <a:xfrm>
            <a:off x="7616952" y="1188720"/>
            <a:ext cx="1965960" cy="658368"/>
          </a:xfrm>
          <a:prstGeom prst="roundRect">
            <a:avLst>
              <a:gd name="adj" fmla="val 8333"/>
            </a:avLst>
          </a:prstGeom>
          <a:solidFill>
            <a:srgbClr val="E2F0D9"/>
          </a:solidFill>
          <a:ln w="12700">
            <a:solidFill>
              <a:srgbClr val="548235"/>
            </a:solidFill>
            <a:prstDash val="solid"/>
          </a:ln>
        </p:spPr>
      </p:sp>
      <p:sp>
        <p:nvSpPr>
          <p:cNvPr id="15" name="Text 13"/>
          <p:cNvSpPr/>
          <p:nvPr/>
        </p:nvSpPr>
        <p:spPr>
          <a:xfrm>
            <a:off x="7708392" y="141732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548235"/>
                </a:solidFill>
                <a:latin typeface="Aptos" pitchFamily="34" charset="0"/>
                <a:ea typeface="Aptos" pitchFamily="34" charset="-122"/>
                <a:cs typeface="Aptos" pitchFamily="34" charset="-120"/>
              </a:rPr>
              <a:t>Coordonnées</a:t>
            </a:r>
            <a:endParaRPr lang="en-US" sz="1070" dirty="0"/>
          </a:p>
        </p:txBody>
      </p:sp>
      <p:sp>
        <p:nvSpPr>
          <p:cNvPr id="16" name="Shape 14"/>
          <p:cNvSpPr/>
          <p:nvPr/>
        </p:nvSpPr>
        <p:spPr>
          <a:xfrm>
            <a:off x="9948672" y="1188720"/>
            <a:ext cx="1965960" cy="658368"/>
          </a:xfrm>
          <a:prstGeom prst="roundRect">
            <a:avLst>
              <a:gd name="adj" fmla="val 8333"/>
            </a:avLst>
          </a:prstGeom>
          <a:solidFill>
            <a:srgbClr val="EEF5FB"/>
          </a:solidFill>
          <a:ln w="12700">
            <a:solidFill>
              <a:srgbClr val="1F4E78"/>
            </a:solidFill>
            <a:prstDash val="solid"/>
          </a:ln>
        </p:spPr>
      </p:sp>
      <p:sp>
        <p:nvSpPr>
          <p:cNvPr id="17" name="Text 15"/>
          <p:cNvSpPr/>
          <p:nvPr/>
        </p:nvSpPr>
        <p:spPr>
          <a:xfrm>
            <a:off x="10040112" y="141732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1F4E78"/>
                </a:solidFill>
                <a:latin typeface="Aptos" pitchFamily="34" charset="0"/>
                <a:ea typeface="Aptos" pitchFamily="34" charset="-122"/>
                <a:cs typeface="Aptos" pitchFamily="34" charset="-120"/>
              </a:rPr>
              <a:t>Lien</a:t>
            </a:r>
            <a:endParaRPr lang="en-US" sz="1070" dirty="0"/>
          </a:p>
        </p:txBody>
      </p:sp>
      <p:sp>
        <p:nvSpPr>
          <p:cNvPr id="18" name="Shape 16"/>
          <p:cNvSpPr/>
          <p:nvPr/>
        </p:nvSpPr>
        <p:spPr>
          <a:xfrm>
            <a:off x="621792" y="2286000"/>
            <a:ext cx="1965960" cy="658368"/>
          </a:xfrm>
          <a:prstGeom prst="roundRect">
            <a:avLst>
              <a:gd name="adj" fmla="val 8333"/>
            </a:avLst>
          </a:prstGeom>
          <a:solidFill>
            <a:srgbClr val="E2F0D9"/>
          </a:solidFill>
          <a:ln w="12700">
            <a:solidFill>
              <a:srgbClr val="548235"/>
            </a:solidFill>
            <a:prstDash val="solid"/>
          </a:ln>
        </p:spPr>
      </p:sp>
      <p:sp>
        <p:nvSpPr>
          <p:cNvPr id="19" name="Text 17"/>
          <p:cNvSpPr/>
          <p:nvPr/>
        </p:nvSpPr>
        <p:spPr>
          <a:xfrm>
            <a:off x="713232" y="251460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548235"/>
                </a:solidFill>
                <a:latin typeface="Aptos" pitchFamily="34" charset="0"/>
                <a:ea typeface="Aptos" pitchFamily="34" charset="-122"/>
                <a:cs typeface="Aptos" pitchFamily="34" charset="-120"/>
              </a:rPr>
              <a:t>Caractéristiques</a:t>
            </a:r>
            <a:endParaRPr lang="en-US" sz="1070" dirty="0"/>
          </a:p>
        </p:txBody>
      </p:sp>
      <p:sp>
        <p:nvSpPr>
          <p:cNvPr id="20" name="Shape 18"/>
          <p:cNvSpPr/>
          <p:nvPr/>
        </p:nvSpPr>
        <p:spPr>
          <a:xfrm>
            <a:off x="2953512" y="2286000"/>
            <a:ext cx="1965960" cy="658368"/>
          </a:xfrm>
          <a:prstGeom prst="roundRect">
            <a:avLst>
              <a:gd name="adj" fmla="val 8333"/>
            </a:avLst>
          </a:prstGeom>
          <a:solidFill>
            <a:srgbClr val="EEF5FB"/>
          </a:solidFill>
          <a:ln w="12700">
            <a:solidFill>
              <a:srgbClr val="1F4E78"/>
            </a:solidFill>
            <a:prstDash val="solid"/>
          </a:ln>
        </p:spPr>
      </p:sp>
      <p:sp>
        <p:nvSpPr>
          <p:cNvPr id="21" name="Text 19"/>
          <p:cNvSpPr/>
          <p:nvPr/>
        </p:nvSpPr>
        <p:spPr>
          <a:xfrm>
            <a:off x="3044952" y="251460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1F4E78"/>
                </a:solidFill>
                <a:latin typeface="Aptos" pitchFamily="34" charset="0"/>
                <a:ea typeface="Aptos" pitchFamily="34" charset="-122"/>
                <a:cs typeface="Aptos" pitchFamily="34" charset="-120"/>
              </a:rPr>
              <a:t>Éligibilité</a:t>
            </a:r>
            <a:endParaRPr lang="en-US" sz="1070" dirty="0"/>
          </a:p>
        </p:txBody>
      </p:sp>
      <p:sp>
        <p:nvSpPr>
          <p:cNvPr id="22" name="Shape 20"/>
          <p:cNvSpPr/>
          <p:nvPr/>
        </p:nvSpPr>
        <p:spPr>
          <a:xfrm>
            <a:off x="5285232" y="2286000"/>
            <a:ext cx="1965960" cy="658368"/>
          </a:xfrm>
          <a:prstGeom prst="roundRect">
            <a:avLst>
              <a:gd name="adj" fmla="val 8333"/>
            </a:avLst>
          </a:prstGeom>
          <a:solidFill>
            <a:srgbClr val="E2F0D9"/>
          </a:solidFill>
          <a:ln w="12700">
            <a:solidFill>
              <a:srgbClr val="548235"/>
            </a:solidFill>
            <a:prstDash val="solid"/>
          </a:ln>
        </p:spPr>
      </p:sp>
      <p:sp>
        <p:nvSpPr>
          <p:cNvPr id="23" name="Text 21"/>
          <p:cNvSpPr/>
          <p:nvPr/>
        </p:nvSpPr>
        <p:spPr>
          <a:xfrm>
            <a:off x="5376672" y="251460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548235"/>
                </a:solidFill>
                <a:latin typeface="Aptos" pitchFamily="34" charset="0"/>
                <a:ea typeface="Aptos" pitchFamily="34" charset="-122"/>
                <a:cs typeface="Aptos" pitchFamily="34" charset="-120"/>
              </a:rPr>
              <a:t>Ton</a:t>
            </a:r>
            <a:endParaRPr lang="en-US" sz="1070" dirty="0"/>
          </a:p>
        </p:txBody>
      </p:sp>
      <p:sp>
        <p:nvSpPr>
          <p:cNvPr id="24" name="Shape 22"/>
          <p:cNvSpPr/>
          <p:nvPr/>
        </p:nvSpPr>
        <p:spPr>
          <a:xfrm>
            <a:off x="7616952" y="2286000"/>
            <a:ext cx="1965960" cy="658368"/>
          </a:xfrm>
          <a:prstGeom prst="roundRect">
            <a:avLst>
              <a:gd name="adj" fmla="val 8333"/>
            </a:avLst>
          </a:prstGeom>
          <a:solidFill>
            <a:srgbClr val="EEF5FB"/>
          </a:solidFill>
          <a:ln w="12700">
            <a:solidFill>
              <a:srgbClr val="1F4E78"/>
            </a:solidFill>
            <a:prstDash val="solid"/>
          </a:ln>
        </p:spPr>
      </p:sp>
      <p:sp>
        <p:nvSpPr>
          <p:cNvPr id="25" name="Text 23"/>
          <p:cNvSpPr/>
          <p:nvPr/>
        </p:nvSpPr>
        <p:spPr>
          <a:xfrm>
            <a:off x="7708392" y="251460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1F4E78"/>
                </a:solidFill>
                <a:latin typeface="Aptos" pitchFamily="34" charset="0"/>
                <a:ea typeface="Aptos" pitchFamily="34" charset="-122"/>
                <a:cs typeface="Aptos" pitchFamily="34" charset="-120"/>
              </a:rPr>
              <a:t>Confidentialité</a:t>
            </a:r>
            <a:endParaRPr lang="en-US" sz="1070" dirty="0"/>
          </a:p>
        </p:txBody>
      </p:sp>
      <p:sp>
        <p:nvSpPr>
          <p:cNvPr id="26" name="Shape 24"/>
          <p:cNvSpPr/>
          <p:nvPr/>
        </p:nvSpPr>
        <p:spPr>
          <a:xfrm>
            <a:off x="9948672" y="2286000"/>
            <a:ext cx="1965960" cy="658368"/>
          </a:xfrm>
          <a:prstGeom prst="roundRect">
            <a:avLst>
              <a:gd name="adj" fmla="val 8333"/>
            </a:avLst>
          </a:prstGeom>
          <a:solidFill>
            <a:srgbClr val="E2F0D9"/>
          </a:solidFill>
          <a:ln w="12700">
            <a:solidFill>
              <a:srgbClr val="548235"/>
            </a:solidFill>
            <a:prstDash val="solid"/>
          </a:ln>
        </p:spPr>
      </p:sp>
      <p:sp>
        <p:nvSpPr>
          <p:cNvPr id="27" name="Text 25"/>
          <p:cNvSpPr/>
          <p:nvPr/>
        </p:nvSpPr>
        <p:spPr>
          <a:xfrm>
            <a:off x="10040112" y="2514600"/>
            <a:ext cx="1783080" cy="146304"/>
          </a:xfrm>
          <a:prstGeom prst="rect">
            <a:avLst/>
          </a:prstGeom>
          <a:noFill/>
          <a:ln/>
        </p:spPr>
        <p:txBody>
          <a:bodyPr wrap="square" lIns="0" tIns="0" rIns="0" bIns="0" rtlCol="0" anchor="ctr">
            <a:normAutofit/>
          </a:bodyPr>
          <a:lstStyle/>
          <a:p>
            <a:pPr algn="ctr" indent="0" marL="0">
              <a:buNone/>
            </a:pPr>
            <a:r>
              <a:rPr lang="en-US" sz="1070" b="1" dirty="0">
                <a:solidFill>
                  <a:srgbClr val="548235"/>
                </a:solidFill>
                <a:latin typeface="Aptos" pitchFamily="34" charset="0"/>
                <a:ea typeface="Aptos" pitchFamily="34" charset="-122"/>
                <a:cs typeface="Aptos" pitchFamily="34" charset="-120"/>
              </a:rPr>
              <a:t>Validation</a:t>
            </a:r>
            <a:endParaRPr lang="en-US" sz="1070" dirty="0"/>
          </a:p>
        </p:txBody>
      </p:sp>
      <p:sp>
        <p:nvSpPr>
          <p:cNvPr id="28" name="Shape 26"/>
          <p:cNvSpPr/>
          <p:nvPr/>
        </p:nvSpPr>
        <p:spPr>
          <a:xfrm>
            <a:off x="777240" y="3794760"/>
            <a:ext cx="5166360" cy="1005840"/>
          </a:xfrm>
          <a:prstGeom prst="roundRect">
            <a:avLst>
              <a:gd name="adj" fmla="val 7273"/>
            </a:avLst>
          </a:prstGeom>
          <a:solidFill>
            <a:srgbClr val="F4CCCC"/>
          </a:solidFill>
          <a:ln w="12700">
            <a:solidFill>
              <a:srgbClr val="D7E3EE"/>
            </a:solidFill>
            <a:prstDash val="solid"/>
          </a:ln>
        </p:spPr>
      </p:sp>
      <p:sp>
        <p:nvSpPr>
          <p:cNvPr id="29" name="Text 27"/>
          <p:cNvSpPr/>
          <p:nvPr/>
        </p:nvSpPr>
        <p:spPr>
          <a:xfrm>
            <a:off x="978408" y="3950208"/>
            <a:ext cx="476402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Risques</a:t>
            </a:r>
            <a:endParaRPr lang="en-US" sz="1450" dirty="0"/>
          </a:p>
        </p:txBody>
      </p:sp>
      <p:sp>
        <p:nvSpPr>
          <p:cNvPr id="30" name="Text 28"/>
          <p:cNvSpPr/>
          <p:nvPr/>
        </p:nvSpPr>
        <p:spPr>
          <a:xfrm>
            <a:off x="1005840" y="4325112"/>
            <a:ext cx="4709160" cy="365760"/>
          </a:xfrm>
          <a:prstGeom prst="rect">
            <a:avLst/>
          </a:prstGeom>
          <a:noFill/>
          <a:ln/>
        </p:spPr>
        <p:txBody>
          <a:bodyPr wrap="square" lIns="508" tIns="508" rIns="508" bIns="508" rtlCol="0" anchor="t">
            <a:normAutofit/>
          </a:bodyPr>
          <a:lstStyle/>
          <a:p>
            <a:pPr marL="152400" indent="-152400">
              <a:buSzPct val="100000"/>
              <a:buChar char="•"/>
            </a:pPr>
            <a:r>
              <a:rPr lang="en-US" sz="1180" dirty="0">
                <a:solidFill>
                  <a:srgbClr val="222222"/>
                </a:solidFill>
                <a:latin typeface="Aptos" pitchFamily="34" charset="0"/>
                <a:ea typeface="Aptos" pitchFamily="34" charset="-122"/>
                <a:cs typeface="Aptos" pitchFamily="34" charset="-120"/>
              </a:rPr>
              <a:t>Invention</a:t>
            </a:r>
            <a:endParaRPr lang="en-US" sz="1180" dirty="0"/>
          </a:p>
          <a:p>
            <a:pPr marL="152400" indent="-152400">
              <a:buSzPct val="100000"/>
              <a:buChar char="•"/>
            </a:pPr>
            <a:r>
              <a:rPr lang="en-US" sz="1180" dirty="0">
                <a:solidFill>
                  <a:srgbClr val="222222"/>
                </a:solidFill>
                <a:latin typeface="Aptos" pitchFamily="34" charset="0"/>
                <a:ea typeface="Aptos" pitchFamily="34" charset="-122"/>
                <a:cs typeface="Aptos" pitchFamily="34" charset="-120"/>
              </a:rPr>
              <a:t>Données confidentielles</a:t>
            </a:r>
            <a:endParaRPr lang="en-US" sz="1180" dirty="0"/>
          </a:p>
          <a:p>
            <a:pPr marL="152400" indent="-152400">
              <a:buSzPct val="100000"/>
              <a:buChar char="•"/>
            </a:pPr>
            <a:r>
              <a:rPr lang="en-US" sz="1180" dirty="0">
                <a:solidFill>
                  <a:srgbClr val="222222"/>
                </a:solidFill>
                <a:latin typeface="Aptos" pitchFamily="34" charset="0"/>
                <a:ea typeface="Aptos" pitchFamily="34" charset="-122"/>
                <a:cs typeface="Aptos" pitchFamily="34" charset="-120"/>
              </a:rPr>
              <a:t>Copie sans comprendre</a:t>
            </a:r>
            <a:endParaRPr lang="en-US" sz="1180" dirty="0"/>
          </a:p>
          <a:p>
            <a:pPr marL="152400" indent="-152400">
              <a:buSzPct val="100000"/>
              <a:buChar char="•"/>
            </a:pPr>
            <a:r>
              <a:rPr lang="en-US" sz="1180" dirty="0">
                <a:solidFill>
                  <a:srgbClr val="222222"/>
                </a:solidFill>
                <a:latin typeface="Aptos" pitchFamily="34" charset="0"/>
                <a:ea typeface="Aptos" pitchFamily="34" charset="-122"/>
                <a:cs typeface="Aptos" pitchFamily="34" charset="-120"/>
              </a:rPr>
              <a:t>Contenu trompeur</a:t>
            </a:r>
            <a:endParaRPr lang="en-US" sz="1180" dirty="0"/>
          </a:p>
        </p:txBody>
      </p:sp>
      <p:sp>
        <p:nvSpPr>
          <p:cNvPr id="31" name="Shape 29"/>
          <p:cNvSpPr/>
          <p:nvPr/>
        </p:nvSpPr>
        <p:spPr>
          <a:xfrm>
            <a:off x="6263640" y="3794760"/>
            <a:ext cx="5166360" cy="1005840"/>
          </a:xfrm>
          <a:prstGeom prst="roundRect">
            <a:avLst>
              <a:gd name="adj" fmla="val 7273"/>
            </a:avLst>
          </a:prstGeom>
          <a:solidFill>
            <a:srgbClr val="E2F0D9"/>
          </a:solidFill>
          <a:ln w="12700">
            <a:solidFill>
              <a:srgbClr val="D7E3EE"/>
            </a:solidFill>
            <a:prstDash val="solid"/>
          </a:ln>
        </p:spPr>
      </p:sp>
      <p:sp>
        <p:nvSpPr>
          <p:cNvPr id="32" name="Text 30"/>
          <p:cNvSpPr/>
          <p:nvPr/>
        </p:nvSpPr>
        <p:spPr>
          <a:xfrm>
            <a:off x="6464808" y="3950208"/>
            <a:ext cx="47640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Bonnes pratiques</a:t>
            </a:r>
            <a:endParaRPr lang="en-US" sz="1450" dirty="0"/>
          </a:p>
        </p:txBody>
      </p:sp>
      <p:sp>
        <p:nvSpPr>
          <p:cNvPr id="33" name="Text 31"/>
          <p:cNvSpPr/>
          <p:nvPr/>
        </p:nvSpPr>
        <p:spPr>
          <a:xfrm>
            <a:off x="6492240" y="4325112"/>
            <a:ext cx="4709160" cy="365760"/>
          </a:xfrm>
          <a:prstGeom prst="rect">
            <a:avLst/>
          </a:prstGeom>
          <a:noFill/>
          <a:ln/>
        </p:spPr>
        <p:txBody>
          <a:bodyPr wrap="square" lIns="508" tIns="508" rIns="508" bIns="508" rtlCol="0" anchor="t">
            <a:normAutofit/>
          </a:bodyPr>
          <a:lstStyle/>
          <a:p>
            <a:pPr marL="152400" indent="-152400">
              <a:buSzPct val="100000"/>
              <a:buChar char="•"/>
            </a:pPr>
            <a:r>
              <a:rPr lang="en-US" sz="1180" dirty="0">
                <a:solidFill>
                  <a:srgbClr val="222222"/>
                </a:solidFill>
                <a:latin typeface="Aptos" pitchFamily="34" charset="0"/>
                <a:ea typeface="Aptos" pitchFamily="34" charset="-122"/>
                <a:cs typeface="Aptos" pitchFamily="34" charset="-120"/>
              </a:rPr>
              <a:t>Demander de signaler les données absentes</a:t>
            </a:r>
            <a:endParaRPr lang="en-US" sz="1180" dirty="0"/>
          </a:p>
          <a:p>
            <a:pPr marL="152400" indent="-152400">
              <a:buSzPct val="100000"/>
              <a:buChar char="•"/>
            </a:pPr>
            <a:r>
              <a:rPr lang="en-US" sz="1180" dirty="0">
                <a:solidFill>
                  <a:srgbClr val="222222"/>
                </a:solidFill>
                <a:latin typeface="Aptos" pitchFamily="34" charset="0"/>
                <a:ea typeface="Aptos" pitchFamily="34" charset="-122"/>
                <a:cs typeface="Aptos" pitchFamily="34" charset="-120"/>
              </a:rPr>
              <a:t>Anonymiser</a:t>
            </a:r>
            <a:endParaRPr lang="en-US" sz="1180" dirty="0"/>
          </a:p>
          <a:p>
            <a:pPr marL="152400" indent="-152400">
              <a:buSzPct val="100000"/>
              <a:buChar char="•"/>
            </a:pPr>
            <a:r>
              <a:rPr lang="en-US" sz="1180" dirty="0">
                <a:solidFill>
                  <a:srgbClr val="222222"/>
                </a:solidFill>
                <a:latin typeface="Aptos" pitchFamily="34" charset="0"/>
                <a:ea typeface="Aptos" pitchFamily="34" charset="-122"/>
                <a:cs typeface="Aptos" pitchFamily="34" charset="-120"/>
              </a:rPr>
              <a:t>Relire</a:t>
            </a:r>
            <a:endParaRPr lang="en-US" sz="1180" dirty="0"/>
          </a:p>
          <a:p>
            <a:pPr marL="152400" indent="-152400">
              <a:buSzPct val="100000"/>
              <a:buChar char="•"/>
            </a:pPr>
            <a:r>
              <a:rPr lang="en-US" sz="1180" dirty="0">
                <a:solidFill>
                  <a:srgbClr val="222222"/>
                </a:solidFill>
                <a:latin typeface="Aptos" pitchFamily="34" charset="0"/>
                <a:ea typeface="Aptos" pitchFamily="34" charset="-122"/>
                <a:cs typeface="Aptos" pitchFamily="34" charset="-120"/>
              </a:rPr>
              <a:t>Adapter au contexte local</a:t>
            </a:r>
            <a:endParaRPr lang="en-US" sz="118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Projet intégré 1 : étudiant — stage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Combiner recherche, présence et IA</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Cas pratiques</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42</a:t>
            </a:r>
            <a:endParaRPr lang="en-US" sz="800" dirty="0"/>
          </a:p>
        </p:txBody>
      </p:sp>
      <p:sp>
        <p:nvSpPr>
          <p:cNvPr id="8" name="Shape 6"/>
          <p:cNvSpPr/>
          <p:nvPr/>
        </p:nvSpPr>
        <p:spPr>
          <a:xfrm>
            <a:off x="685800" y="1143000"/>
            <a:ext cx="3246120" cy="914400"/>
          </a:xfrm>
          <a:prstGeom prst="roundRect">
            <a:avLst>
              <a:gd name="adj" fmla="val 8000"/>
            </a:avLst>
          </a:prstGeom>
          <a:solidFill>
            <a:srgbClr val="EEF5FB"/>
          </a:solidFill>
          <a:ln w="12700">
            <a:solidFill>
              <a:srgbClr val="D7E3EE"/>
            </a:solidFill>
            <a:prstDash val="solid"/>
          </a:ln>
        </p:spPr>
      </p:sp>
      <p:sp>
        <p:nvSpPr>
          <p:cNvPr id="9" name="Text 7"/>
          <p:cNvSpPr/>
          <p:nvPr/>
        </p:nvSpPr>
        <p:spPr>
          <a:xfrm>
            <a:off x="886968" y="1298448"/>
            <a:ext cx="28437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1. Rechercher 3 opportunités</a:t>
            </a:r>
            <a:endParaRPr lang="en-US" sz="1450" dirty="0"/>
          </a:p>
        </p:txBody>
      </p:sp>
      <p:sp>
        <p:nvSpPr>
          <p:cNvPr id="10" name="Text 8"/>
          <p:cNvSpPr/>
          <p:nvPr/>
        </p:nvSpPr>
        <p:spPr>
          <a:xfrm>
            <a:off x="914400" y="1709928"/>
            <a:ext cx="2788920" cy="256032"/>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Bloc 1</a:t>
            </a:r>
            <a:endParaRPr lang="en-US" sz="1150" dirty="0"/>
          </a:p>
        </p:txBody>
      </p:sp>
      <p:sp>
        <p:nvSpPr>
          <p:cNvPr id="11" name="Shape 9"/>
          <p:cNvSpPr/>
          <p:nvPr/>
        </p:nvSpPr>
        <p:spPr>
          <a:xfrm>
            <a:off x="4480560" y="1143000"/>
            <a:ext cx="3246120" cy="914400"/>
          </a:xfrm>
          <a:prstGeom prst="roundRect">
            <a:avLst>
              <a:gd name="adj" fmla="val 8000"/>
            </a:avLst>
          </a:prstGeom>
          <a:solidFill>
            <a:srgbClr val="E2F0D9"/>
          </a:solidFill>
          <a:ln w="12700">
            <a:solidFill>
              <a:srgbClr val="D7E3EE"/>
            </a:solidFill>
            <a:prstDash val="solid"/>
          </a:ln>
        </p:spPr>
      </p:sp>
      <p:sp>
        <p:nvSpPr>
          <p:cNvPr id="12" name="Text 10"/>
          <p:cNvSpPr/>
          <p:nvPr/>
        </p:nvSpPr>
        <p:spPr>
          <a:xfrm>
            <a:off x="4681728" y="1298448"/>
            <a:ext cx="28437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2. Vérifier auteur/date/preuve</a:t>
            </a:r>
            <a:endParaRPr lang="en-US" sz="1450" dirty="0"/>
          </a:p>
        </p:txBody>
      </p:sp>
      <p:sp>
        <p:nvSpPr>
          <p:cNvPr id="13" name="Text 11"/>
          <p:cNvSpPr/>
          <p:nvPr/>
        </p:nvSpPr>
        <p:spPr>
          <a:xfrm>
            <a:off x="4709160" y="1709928"/>
            <a:ext cx="2788920" cy="256032"/>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Bloc 1</a:t>
            </a:r>
            <a:endParaRPr lang="en-US" sz="1150" dirty="0"/>
          </a:p>
        </p:txBody>
      </p:sp>
      <p:sp>
        <p:nvSpPr>
          <p:cNvPr id="14" name="Shape 12"/>
          <p:cNvSpPr/>
          <p:nvPr/>
        </p:nvSpPr>
        <p:spPr>
          <a:xfrm>
            <a:off x="8275320" y="1143000"/>
            <a:ext cx="3246120" cy="914400"/>
          </a:xfrm>
          <a:prstGeom prst="roundRect">
            <a:avLst>
              <a:gd name="adj" fmla="val 8000"/>
            </a:avLst>
          </a:prstGeom>
          <a:solidFill>
            <a:srgbClr val="EEF5FB"/>
          </a:solidFill>
          <a:ln w="12700">
            <a:solidFill>
              <a:srgbClr val="D7E3EE"/>
            </a:solidFill>
            <a:prstDash val="solid"/>
          </a:ln>
        </p:spPr>
      </p:sp>
      <p:sp>
        <p:nvSpPr>
          <p:cNvPr id="15" name="Text 13"/>
          <p:cNvSpPr/>
          <p:nvPr/>
        </p:nvSpPr>
        <p:spPr>
          <a:xfrm>
            <a:off x="8476488" y="1298448"/>
            <a:ext cx="28437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3. Rédiger présentation</a:t>
            </a:r>
            <a:endParaRPr lang="en-US" sz="1450" dirty="0"/>
          </a:p>
        </p:txBody>
      </p:sp>
      <p:sp>
        <p:nvSpPr>
          <p:cNvPr id="16" name="Text 14"/>
          <p:cNvSpPr/>
          <p:nvPr/>
        </p:nvSpPr>
        <p:spPr>
          <a:xfrm>
            <a:off x="8503920" y="1709928"/>
            <a:ext cx="2788920" cy="256032"/>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Bloc 2</a:t>
            </a:r>
            <a:endParaRPr lang="en-US" sz="1150" dirty="0"/>
          </a:p>
        </p:txBody>
      </p:sp>
      <p:sp>
        <p:nvSpPr>
          <p:cNvPr id="17" name="Shape 15"/>
          <p:cNvSpPr/>
          <p:nvPr/>
        </p:nvSpPr>
        <p:spPr>
          <a:xfrm>
            <a:off x="685800" y="2468880"/>
            <a:ext cx="3246120" cy="914400"/>
          </a:xfrm>
          <a:prstGeom prst="roundRect">
            <a:avLst>
              <a:gd name="adj" fmla="val 8000"/>
            </a:avLst>
          </a:prstGeom>
          <a:solidFill>
            <a:srgbClr val="E2F0D9"/>
          </a:solidFill>
          <a:ln w="12700">
            <a:solidFill>
              <a:srgbClr val="D7E3EE"/>
            </a:solidFill>
            <a:prstDash val="solid"/>
          </a:ln>
        </p:spPr>
      </p:sp>
      <p:sp>
        <p:nvSpPr>
          <p:cNvPr id="18" name="Text 16"/>
          <p:cNvSpPr/>
          <p:nvPr/>
        </p:nvSpPr>
        <p:spPr>
          <a:xfrm>
            <a:off x="886968" y="2624328"/>
            <a:ext cx="28437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4. Générer message de stage</a:t>
            </a:r>
            <a:endParaRPr lang="en-US" sz="1450" dirty="0"/>
          </a:p>
        </p:txBody>
      </p:sp>
      <p:sp>
        <p:nvSpPr>
          <p:cNvPr id="19" name="Text 17"/>
          <p:cNvSpPr/>
          <p:nvPr/>
        </p:nvSpPr>
        <p:spPr>
          <a:xfrm>
            <a:off x="914400" y="3035808"/>
            <a:ext cx="2788920" cy="256032"/>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Bloc 3 + suivi</a:t>
            </a:r>
            <a:endParaRPr lang="en-US" sz="1150" dirty="0"/>
          </a:p>
        </p:txBody>
      </p:sp>
      <p:sp>
        <p:nvSpPr>
          <p:cNvPr id="20" name="Shape 18"/>
          <p:cNvSpPr/>
          <p:nvPr/>
        </p:nvSpPr>
        <p:spPr>
          <a:xfrm>
            <a:off x="4480560" y="2468880"/>
            <a:ext cx="3246120" cy="914400"/>
          </a:xfrm>
          <a:prstGeom prst="roundRect">
            <a:avLst>
              <a:gd name="adj" fmla="val 8000"/>
            </a:avLst>
          </a:prstGeom>
          <a:solidFill>
            <a:srgbClr val="EEF5FB"/>
          </a:solidFill>
          <a:ln w="12700">
            <a:solidFill>
              <a:srgbClr val="D7E3EE"/>
            </a:solidFill>
            <a:prstDash val="solid"/>
          </a:ln>
        </p:spPr>
      </p:sp>
      <p:sp>
        <p:nvSpPr>
          <p:cNvPr id="21" name="Text 19"/>
          <p:cNvSpPr/>
          <p:nvPr/>
        </p:nvSpPr>
        <p:spPr>
          <a:xfrm>
            <a:off x="4681728" y="2624328"/>
            <a:ext cx="28437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5. Créer alerte</a:t>
            </a:r>
            <a:endParaRPr lang="en-US" sz="1450" dirty="0"/>
          </a:p>
        </p:txBody>
      </p:sp>
      <p:sp>
        <p:nvSpPr>
          <p:cNvPr id="22" name="Text 20"/>
          <p:cNvSpPr/>
          <p:nvPr/>
        </p:nvSpPr>
        <p:spPr>
          <a:xfrm>
            <a:off x="4709160" y="3035808"/>
            <a:ext cx="2788920" cy="256032"/>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Bloc 3 + suivi</a:t>
            </a:r>
            <a:endParaRPr lang="en-US" sz="1150" dirty="0"/>
          </a:p>
        </p:txBody>
      </p:sp>
      <p:sp>
        <p:nvSpPr>
          <p:cNvPr id="23" name="Shape 21"/>
          <p:cNvSpPr/>
          <p:nvPr/>
        </p:nvSpPr>
        <p:spPr>
          <a:xfrm>
            <a:off x="8275320" y="2468880"/>
            <a:ext cx="3246120" cy="914400"/>
          </a:xfrm>
          <a:prstGeom prst="roundRect">
            <a:avLst>
              <a:gd name="adj" fmla="val 8000"/>
            </a:avLst>
          </a:prstGeom>
          <a:solidFill>
            <a:srgbClr val="E2F0D9"/>
          </a:solidFill>
          <a:ln w="12700">
            <a:solidFill>
              <a:srgbClr val="D7E3EE"/>
            </a:solidFill>
            <a:prstDash val="solid"/>
          </a:ln>
        </p:spPr>
      </p:sp>
      <p:sp>
        <p:nvSpPr>
          <p:cNvPr id="24" name="Text 22"/>
          <p:cNvSpPr/>
          <p:nvPr/>
        </p:nvSpPr>
        <p:spPr>
          <a:xfrm>
            <a:off x="8476488" y="2624328"/>
            <a:ext cx="28437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6. Suivre dans un tableau</a:t>
            </a:r>
            <a:endParaRPr lang="en-US" sz="1450" dirty="0"/>
          </a:p>
        </p:txBody>
      </p:sp>
      <p:sp>
        <p:nvSpPr>
          <p:cNvPr id="25" name="Text 23"/>
          <p:cNvSpPr/>
          <p:nvPr/>
        </p:nvSpPr>
        <p:spPr>
          <a:xfrm>
            <a:off x="8503920" y="3035808"/>
            <a:ext cx="2788920" cy="256032"/>
          </a:xfrm>
          <a:prstGeom prst="rect">
            <a:avLst/>
          </a:prstGeom>
          <a:noFill/>
          <a:ln/>
        </p:spPr>
        <p:txBody>
          <a:bodyPr wrap="square" lIns="0" tIns="0" rIns="0" bIns="0" rtlCol="0" anchor="t">
            <a:normAutofit/>
          </a:bodyPr>
          <a:lstStyle/>
          <a:p>
            <a:pPr indent="0" marL="0">
              <a:buNone/>
            </a:pPr>
            <a:r>
              <a:rPr lang="en-US" sz="1150" dirty="0">
                <a:solidFill>
                  <a:srgbClr val="222222"/>
                </a:solidFill>
                <a:latin typeface="Aptos" pitchFamily="34" charset="0"/>
                <a:ea typeface="Aptos" pitchFamily="34" charset="-122"/>
                <a:cs typeface="Aptos" pitchFamily="34" charset="-120"/>
              </a:rPr>
              <a:t>Bloc 3 + suivi</a:t>
            </a:r>
            <a:endParaRPr lang="en-US" sz="1150" dirty="0"/>
          </a:p>
        </p:txBody>
      </p:sp>
      <p:sp>
        <p:nvSpPr>
          <p:cNvPr id="26" name="Text 24"/>
          <p:cNvSpPr/>
          <p:nvPr/>
        </p:nvSpPr>
        <p:spPr>
          <a:xfrm>
            <a:off x="914400" y="5166360"/>
            <a:ext cx="10332720" cy="320040"/>
          </a:xfrm>
          <a:prstGeom prst="rect">
            <a:avLst/>
          </a:prstGeom>
          <a:noFill/>
          <a:ln/>
        </p:spPr>
        <p:txBody>
          <a:bodyPr wrap="square" lIns="0" tIns="0" rIns="0" bIns="0" rtlCol="0" anchor="ctr"/>
          <a:lstStyle/>
          <a:p>
            <a:pPr algn="ctr" indent="0" marL="0">
              <a:buNone/>
            </a:pPr>
            <a:r>
              <a:rPr lang="en-US" sz="1800" b="1" dirty="0">
                <a:solidFill>
                  <a:srgbClr val="17365D"/>
                </a:solidFill>
                <a:latin typeface="Aptos Display" pitchFamily="34" charset="0"/>
                <a:ea typeface="Aptos Display" pitchFamily="34" charset="-122"/>
                <a:cs typeface="Aptos Display" pitchFamily="34" charset="-120"/>
              </a:rPr>
              <a:t>Livrable : 3 opportunités + 1 message personnalisé + 1 plan de suivi</a:t>
            </a:r>
            <a:endParaRPr lang="en-US" sz="1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Projet intégré 2 : étudiant — service numérique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Commencer petit, local et crédible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Cas pratiques</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43</a:t>
            </a:r>
            <a:endParaRPr lang="en-US" sz="800" dirty="0"/>
          </a:p>
        </p:txBody>
      </p:sp>
      <p:sp>
        <p:nvSpPr>
          <p:cNvPr id="8" name="Shape 6"/>
          <p:cNvSpPr/>
          <p:nvPr/>
        </p:nvSpPr>
        <p:spPr>
          <a:xfrm>
            <a:off x="685800" y="1143000"/>
            <a:ext cx="3474720" cy="1234440"/>
          </a:xfrm>
          <a:prstGeom prst="roundRect">
            <a:avLst>
              <a:gd name="adj" fmla="val 5926"/>
            </a:avLst>
          </a:prstGeom>
          <a:solidFill>
            <a:srgbClr val="EEF5FB"/>
          </a:solidFill>
          <a:ln w="12700">
            <a:solidFill>
              <a:srgbClr val="D7E3EE"/>
            </a:solidFill>
            <a:prstDash val="solid"/>
          </a:ln>
        </p:spPr>
      </p:sp>
      <p:sp>
        <p:nvSpPr>
          <p:cNvPr id="9" name="Text 7"/>
          <p:cNvSpPr/>
          <p:nvPr/>
        </p:nvSpPr>
        <p:spPr>
          <a:xfrm>
            <a:off x="886968" y="1298448"/>
            <a:ext cx="30723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Choisir un service</a:t>
            </a:r>
            <a:endParaRPr lang="en-US" sz="1450" dirty="0"/>
          </a:p>
        </p:txBody>
      </p:sp>
      <p:sp>
        <p:nvSpPr>
          <p:cNvPr id="10" name="Text 8"/>
          <p:cNvSpPr/>
          <p:nvPr/>
        </p:nvSpPr>
        <p:spPr>
          <a:xfrm>
            <a:off x="914400" y="1709928"/>
            <a:ext cx="3017520" cy="57607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Affiche, CV, saisie, photo produit, vidéo courte, gestion de page.</a:t>
            </a:r>
            <a:endParaRPr lang="en-US" sz="1230" dirty="0"/>
          </a:p>
        </p:txBody>
      </p:sp>
      <p:sp>
        <p:nvSpPr>
          <p:cNvPr id="11" name="Shape 9"/>
          <p:cNvSpPr/>
          <p:nvPr/>
        </p:nvSpPr>
        <p:spPr>
          <a:xfrm>
            <a:off x="4389120" y="1143000"/>
            <a:ext cx="3474720" cy="1234440"/>
          </a:xfrm>
          <a:prstGeom prst="roundRect">
            <a:avLst>
              <a:gd name="adj" fmla="val 5926"/>
            </a:avLst>
          </a:prstGeom>
          <a:solidFill>
            <a:srgbClr val="E2F0D9"/>
          </a:solidFill>
          <a:ln w="12700">
            <a:solidFill>
              <a:srgbClr val="D7E3EE"/>
            </a:solidFill>
            <a:prstDash val="solid"/>
          </a:ln>
        </p:spPr>
      </p:sp>
      <p:sp>
        <p:nvSpPr>
          <p:cNvPr id="12" name="Text 10"/>
          <p:cNvSpPr/>
          <p:nvPr/>
        </p:nvSpPr>
        <p:spPr>
          <a:xfrm>
            <a:off x="4590288" y="1298448"/>
            <a:ext cx="30723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Créer une offre</a:t>
            </a:r>
            <a:endParaRPr lang="en-US" sz="1450" dirty="0"/>
          </a:p>
        </p:txBody>
      </p:sp>
      <p:sp>
        <p:nvSpPr>
          <p:cNvPr id="13" name="Text 11"/>
          <p:cNvSpPr/>
          <p:nvPr/>
        </p:nvSpPr>
        <p:spPr>
          <a:xfrm>
            <a:off x="4617720" y="1709928"/>
            <a:ext cx="3017520" cy="57607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Nom du service, livrable, délai, tarif/devis, exemples.</a:t>
            </a:r>
            <a:endParaRPr lang="en-US" sz="1230" dirty="0"/>
          </a:p>
        </p:txBody>
      </p:sp>
      <p:sp>
        <p:nvSpPr>
          <p:cNvPr id="14" name="Shape 12"/>
          <p:cNvSpPr/>
          <p:nvPr/>
        </p:nvSpPr>
        <p:spPr>
          <a:xfrm>
            <a:off x="8092440" y="1143000"/>
            <a:ext cx="3474720" cy="1234440"/>
          </a:xfrm>
          <a:prstGeom prst="roundRect">
            <a:avLst>
              <a:gd name="adj" fmla="val 5926"/>
            </a:avLst>
          </a:prstGeom>
          <a:solidFill>
            <a:srgbClr val="FCE4D6"/>
          </a:solidFill>
          <a:ln w="12700">
            <a:solidFill>
              <a:srgbClr val="D7E3EE"/>
            </a:solidFill>
            <a:prstDash val="solid"/>
          </a:ln>
        </p:spPr>
      </p:sp>
      <p:sp>
        <p:nvSpPr>
          <p:cNvPr id="15" name="Text 13"/>
          <p:cNvSpPr/>
          <p:nvPr/>
        </p:nvSpPr>
        <p:spPr>
          <a:xfrm>
            <a:off x="8293608" y="1298448"/>
            <a:ext cx="307238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Prospecter</a:t>
            </a:r>
            <a:endParaRPr lang="en-US" sz="1450" dirty="0"/>
          </a:p>
        </p:txBody>
      </p:sp>
      <p:sp>
        <p:nvSpPr>
          <p:cNvPr id="16" name="Text 14"/>
          <p:cNvSpPr/>
          <p:nvPr/>
        </p:nvSpPr>
        <p:spPr>
          <a:xfrm>
            <a:off x="8321040" y="1709928"/>
            <a:ext cx="3017520" cy="576072"/>
          </a:xfrm>
          <a:prstGeom prst="rect">
            <a:avLst/>
          </a:prstGeom>
          <a:noFill/>
          <a:ln/>
        </p:spPr>
        <p:txBody>
          <a:bodyPr wrap="square" lIns="0" tIns="0" rIns="0" bIns="0" rtlCol="0" anchor="t">
            <a:normAutofit/>
          </a:bodyPr>
          <a:lstStyle/>
          <a:p>
            <a:pPr indent="0" marL="0">
              <a:buNone/>
            </a:pPr>
            <a:r>
              <a:rPr lang="en-US" sz="1230" dirty="0">
                <a:solidFill>
                  <a:srgbClr val="222222"/>
                </a:solidFill>
                <a:latin typeface="Aptos" pitchFamily="34" charset="0"/>
                <a:ea typeface="Aptos" pitchFamily="34" charset="-122"/>
                <a:cs typeface="Aptos" pitchFamily="34" charset="-120"/>
              </a:rPr>
              <a:t>Message court à commerces, associations, événements, restaurants.</a:t>
            </a:r>
            <a:endParaRPr lang="en-US" sz="1230" dirty="0"/>
          </a:p>
        </p:txBody>
      </p:sp>
      <p:sp>
        <p:nvSpPr>
          <p:cNvPr id="17" name="Shape 15"/>
          <p:cNvSpPr/>
          <p:nvPr/>
        </p:nvSpPr>
        <p:spPr>
          <a:xfrm>
            <a:off x="1325880" y="3383280"/>
            <a:ext cx="9555480" cy="1143000"/>
          </a:xfrm>
          <a:prstGeom prst="roundRect">
            <a:avLst>
              <a:gd name="adj" fmla="val 6400"/>
            </a:avLst>
          </a:prstGeom>
          <a:solidFill>
            <a:srgbClr val="F8FBFD"/>
          </a:solidFill>
          <a:ln w="12700">
            <a:solidFill>
              <a:srgbClr val="D7E3EE"/>
            </a:solidFill>
            <a:prstDash val="solid"/>
          </a:ln>
        </p:spPr>
      </p:sp>
      <p:sp>
        <p:nvSpPr>
          <p:cNvPr id="18" name="Text 16"/>
          <p:cNvSpPr/>
          <p:nvPr/>
        </p:nvSpPr>
        <p:spPr>
          <a:xfrm>
            <a:off x="1527048" y="3538728"/>
            <a:ext cx="9153144"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Prompt</a:t>
            </a:r>
            <a:endParaRPr lang="en-US" sz="1450" dirty="0"/>
          </a:p>
        </p:txBody>
      </p:sp>
      <p:sp>
        <p:nvSpPr>
          <p:cNvPr id="19" name="Text 17"/>
          <p:cNvSpPr/>
          <p:nvPr/>
        </p:nvSpPr>
        <p:spPr>
          <a:xfrm>
            <a:off x="1554480" y="3950208"/>
            <a:ext cx="9098280" cy="484632"/>
          </a:xfrm>
          <a:prstGeom prst="rect">
            <a:avLst/>
          </a:prstGeom>
          <a:noFill/>
          <a:ln/>
        </p:spPr>
        <p:txBody>
          <a:bodyPr wrap="square" lIns="0" tIns="0" rIns="0" bIns="0" rtlCol="0" anchor="t">
            <a:normAutofit/>
          </a:bodyPr>
          <a:lstStyle/>
          <a:p>
            <a:pPr indent="0" marL="0">
              <a:buNone/>
            </a:pPr>
            <a:r>
              <a:rPr lang="en-US" sz="1300" dirty="0">
                <a:solidFill>
                  <a:srgbClr val="222222"/>
                </a:solidFill>
                <a:latin typeface="Aptos" pitchFamily="34" charset="0"/>
                <a:ea typeface="Aptos" pitchFamily="34" charset="-122"/>
                <a:cs typeface="Aptos" pitchFamily="34" charset="-120"/>
              </a:rPr>
              <a:t>Rédige un message professionnel pour proposer mon service de [service] à une petite activité de Farafangana. Maximum 90 mots, ton poli, sans insistance excessive.</a:t>
            </a:r>
            <a:endParaRPr lang="en-US" sz="13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Projet intégré 3 : entrepreneur — produit local</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De la photo à la commande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Cas pratiques</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44</a:t>
            </a:r>
            <a:endParaRPr lang="en-US" sz="800" dirty="0"/>
          </a:p>
        </p:txBody>
      </p:sp>
      <p:pic>
        <p:nvPicPr>
          <p:cNvPr id="8" name="Image 0" descr="/mnt/data/a_clean_bright_modern_digital_marketing_ecomme_batch_3.png">    </p:cNvPr>
          <p:cNvPicPr>
            <a:picLocks noChangeAspect="1"/>
          </p:cNvPicPr>
          <p:nvPr/>
        </p:nvPicPr>
        <p:blipFill>
          <a:blip r:embed="rId1"/>
          <a:srcRect l="10000" r="35408" t="5000" b="20000"/>
          <a:stretch/>
        </p:blipFill>
        <p:spPr>
          <a:xfrm>
            <a:off x="6812280" y="1143000"/>
            <a:ext cx="4434840" cy="3429000"/>
          </a:xfrm>
          <a:prstGeom prst="rect">
            <a:avLst/>
          </a:prstGeom>
        </p:spPr>
      </p:pic>
      <p:sp>
        <p:nvSpPr>
          <p:cNvPr id="9" name="Shape 6"/>
          <p:cNvSpPr/>
          <p:nvPr/>
        </p:nvSpPr>
        <p:spPr>
          <a:xfrm>
            <a:off x="640080" y="1234440"/>
            <a:ext cx="2651760" cy="777240"/>
          </a:xfrm>
          <a:prstGeom prst="roundRect">
            <a:avLst>
              <a:gd name="adj" fmla="val 9412"/>
            </a:avLst>
          </a:prstGeom>
          <a:solidFill>
            <a:srgbClr val="EEF5FB"/>
          </a:solidFill>
          <a:ln w="12700">
            <a:solidFill>
              <a:srgbClr val="D7E3EE"/>
            </a:solidFill>
            <a:prstDash val="solid"/>
          </a:ln>
        </p:spPr>
      </p:sp>
      <p:sp>
        <p:nvSpPr>
          <p:cNvPr id="10" name="Text 7"/>
          <p:cNvSpPr/>
          <p:nvPr/>
        </p:nvSpPr>
        <p:spPr>
          <a:xfrm>
            <a:off x="841248" y="1389888"/>
            <a:ext cx="224942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1. Infos réelles</a:t>
            </a:r>
            <a:endParaRPr lang="en-US" sz="1450" dirty="0"/>
          </a:p>
        </p:txBody>
      </p:sp>
      <p:sp>
        <p:nvSpPr>
          <p:cNvPr id="11" name="Text 8"/>
          <p:cNvSpPr/>
          <p:nvPr/>
        </p:nvSpPr>
        <p:spPr>
          <a:xfrm>
            <a:off x="868680" y="1801368"/>
            <a:ext cx="2194560" cy="118872"/>
          </a:xfrm>
          <a:prstGeom prst="rect">
            <a:avLst/>
          </a:prstGeom>
          <a:noFill/>
          <a:ln/>
        </p:spPr>
        <p:txBody>
          <a:bodyPr wrap="square" lIns="0" tIns="0" rIns="0" bIns="0" rtlCol="0" anchor="t">
            <a:normAutofit/>
          </a:bodyPr>
          <a:lstStyle/>
          <a:p>
            <a:pPr indent="0" marL="0">
              <a:buNone/>
            </a:pPr>
            <a:r>
              <a:rPr lang="en-US" sz="1050" dirty="0">
                <a:solidFill>
                  <a:srgbClr val="222222"/>
                </a:solidFill>
                <a:latin typeface="Aptos" pitchFamily="34" charset="0"/>
                <a:ea typeface="Aptos" pitchFamily="34" charset="-122"/>
                <a:cs typeface="Aptos" pitchFamily="34" charset="-120"/>
              </a:rPr>
              <a:t>Préparer</a:t>
            </a:r>
            <a:endParaRPr lang="en-US" sz="1050" dirty="0"/>
          </a:p>
        </p:txBody>
      </p:sp>
      <p:sp>
        <p:nvSpPr>
          <p:cNvPr id="12" name="Shape 9"/>
          <p:cNvSpPr/>
          <p:nvPr/>
        </p:nvSpPr>
        <p:spPr>
          <a:xfrm>
            <a:off x="3611880" y="1234440"/>
            <a:ext cx="2651760" cy="777240"/>
          </a:xfrm>
          <a:prstGeom prst="roundRect">
            <a:avLst>
              <a:gd name="adj" fmla="val 9412"/>
            </a:avLst>
          </a:prstGeom>
          <a:solidFill>
            <a:srgbClr val="E2F0D9"/>
          </a:solidFill>
          <a:ln w="12700">
            <a:solidFill>
              <a:srgbClr val="D7E3EE"/>
            </a:solidFill>
            <a:prstDash val="solid"/>
          </a:ln>
        </p:spPr>
      </p:sp>
      <p:sp>
        <p:nvSpPr>
          <p:cNvPr id="13" name="Text 10"/>
          <p:cNvSpPr/>
          <p:nvPr/>
        </p:nvSpPr>
        <p:spPr>
          <a:xfrm>
            <a:off x="3813048" y="1389888"/>
            <a:ext cx="22494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2. Photos propres</a:t>
            </a:r>
            <a:endParaRPr lang="en-US" sz="1450" dirty="0"/>
          </a:p>
        </p:txBody>
      </p:sp>
      <p:sp>
        <p:nvSpPr>
          <p:cNvPr id="14" name="Text 11"/>
          <p:cNvSpPr/>
          <p:nvPr/>
        </p:nvSpPr>
        <p:spPr>
          <a:xfrm>
            <a:off x="3840480" y="1801368"/>
            <a:ext cx="2194560" cy="118872"/>
          </a:xfrm>
          <a:prstGeom prst="rect">
            <a:avLst/>
          </a:prstGeom>
          <a:noFill/>
          <a:ln/>
        </p:spPr>
        <p:txBody>
          <a:bodyPr wrap="square" lIns="0" tIns="0" rIns="0" bIns="0" rtlCol="0" anchor="t">
            <a:normAutofit/>
          </a:bodyPr>
          <a:lstStyle/>
          <a:p>
            <a:pPr indent="0" marL="0">
              <a:buNone/>
            </a:pPr>
            <a:r>
              <a:rPr lang="en-US" sz="1050" dirty="0">
                <a:solidFill>
                  <a:srgbClr val="222222"/>
                </a:solidFill>
                <a:latin typeface="Aptos" pitchFamily="34" charset="0"/>
                <a:ea typeface="Aptos" pitchFamily="34" charset="-122"/>
                <a:cs typeface="Aptos" pitchFamily="34" charset="-120"/>
              </a:rPr>
              <a:t>Préparer</a:t>
            </a:r>
            <a:endParaRPr lang="en-US" sz="1050" dirty="0"/>
          </a:p>
        </p:txBody>
      </p:sp>
      <p:sp>
        <p:nvSpPr>
          <p:cNvPr id="15" name="Shape 12"/>
          <p:cNvSpPr/>
          <p:nvPr/>
        </p:nvSpPr>
        <p:spPr>
          <a:xfrm>
            <a:off x="640080" y="2377440"/>
            <a:ext cx="2651760" cy="777240"/>
          </a:xfrm>
          <a:prstGeom prst="roundRect">
            <a:avLst>
              <a:gd name="adj" fmla="val 9412"/>
            </a:avLst>
          </a:prstGeom>
          <a:solidFill>
            <a:srgbClr val="EEF5FB"/>
          </a:solidFill>
          <a:ln w="12700">
            <a:solidFill>
              <a:srgbClr val="D7E3EE"/>
            </a:solidFill>
            <a:prstDash val="solid"/>
          </a:ln>
        </p:spPr>
      </p:sp>
      <p:sp>
        <p:nvSpPr>
          <p:cNvPr id="16" name="Text 13"/>
          <p:cNvSpPr/>
          <p:nvPr/>
        </p:nvSpPr>
        <p:spPr>
          <a:xfrm>
            <a:off x="841248" y="2532888"/>
            <a:ext cx="224942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3. Fiche catalogue</a:t>
            </a:r>
            <a:endParaRPr lang="en-US" sz="1450" dirty="0"/>
          </a:p>
        </p:txBody>
      </p:sp>
      <p:sp>
        <p:nvSpPr>
          <p:cNvPr id="17" name="Text 14"/>
          <p:cNvSpPr/>
          <p:nvPr/>
        </p:nvSpPr>
        <p:spPr>
          <a:xfrm>
            <a:off x="868680" y="2944368"/>
            <a:ext cx="2194560" cy="118872"/>
          </a:xfrm>
          <a:prstGeom prst="rect">
            <a:avLst/>
          </a:prstGeom>
          <a:noFill/>
          <a:ln/>
        </p:spPr>
        <p:txBody>
          <a:bodyPr wrap="square" lIns="0" tIns="0" rIns="0" bIns="0" rtlCol="0" anchor="t">
            <a:normAutofit/>
          </a:bodyPr>
          <a:lstStyle/>
          <a:p>
            <a:pPr indent="0" marL="0">
              <a:buNone/>
            </a:pPr>
            <a:r>
              <a:rPr lang="en-US" sz="1050" dirty="0">
                <a:solidFill>
                  <a:srgbClr val="222222"/>
                </a:solidFill>
                <a:latin typeface="Aptos" pitchFamily="34" charset="0"/>
                <a:ea typeface="Aptos" pitchFamily="34" charset="-122"/>
                <a:cs typeface="Aptos" pitchFamily="34" charset="-120"/>
              </a:rPr>
              <a:t>Préparer</a:t>
            </a:r>
            <a:endParaRPr lang="en-US" sz="1050" dirty="0"/>
          </a:p>
        </p:txBody>
      </p:sp>
      <p:sp>
        <p:nvSpPr>
          <p:cNvPr id="18" name="Shape 15"/>
          <p:cNvSpPr/>
          <p:nvPr/>
        </p:nvSpPr>
        <p:spPr>
          <a:xfrm>
            <a:off x="3611880" y="2377440"/>
            <a:ext cx="2651760" cy="777240"/>
          </a:xfrm>
          <a:prstGeom prst="roundRect">
            <a:avLst>
              <a:gd name="adj" fmla="val 9412"/>
            </a:avLst>
          </a:prstGeom>
          <a:solidFill>
            <a:srgbClr val="E2F0D9"/>
          </a:solidFill>
          <a:ln w="12700">
            <a:solidFill>
              <a:srgbClr val="D7E3EE"/>
            </a:solidFill>
            <a:prstDash val="solid"/>
          </a:ln>
        </p:spPr>
      </p:sp>
      <p:sp>
        <p:nvSpPr>
          <p:cNvPr id="19" name="Text 16"/>
          <p:cNvSpPr/>
          <p:nvPr/>
        </p:nvSpPr>
        <p:spPr>
          <a:xfrm>
            <a:off x="3813048" y="2532888"/>
            <a:ext cx="22494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4. Publication</a:t>
            </a:r>
            <a:endParaRPr lang="en-US" sz="1450" dirty="0"/>
          </a:p>
        </p:txBody>
      </p:sp>
      <p:sp>
        <p:nvSpPr>
          <p:cNvPr id="20" name="Text 17"/>
          <p:cNvSpPr/>
          <p:nvPr/>
        </p:nvSpPr>
        <p:spPr>
          <a:xfrm>
            <a:off x="3840480" y="2944368"/>
            <a:ext cx="2194560" cy="118872"/>
          </a:xfrm>
          <a:prstGeom prst="rect">
            <a:avLst/>
          </a:prstGeom>
          <a:noFill/>
          <a:ln/>
        </p:spPr>
        <p:txBody>
          <a:bodyPr wrap="square" lIns="0" tIns="0" rIns="0" bIns="0" rtlCol="0" anchor="t">
            <a:normAutofit/>
          </a:bodyPr>
          <a:lstStyle/>
          <a:p>
            <a:pPr indent="0" marL="0">
              <a:buNone/>
            </a:pPr>
            <a:r>
              <a:rPr lang="en-US" sz="1050" dirty="0">
                <a:solidFill>
                  <a:srgbClr val="222222"/>
                </a:solidFill>
                <a:latin typeface="Aptos" pitchFamily="34" charset="0"/>
                <a:ea typeface="Aptos" pitchFamily="34" charset="-122"/>
                <a:cs typeface="Aptos" pitchFamily="34" charset="-120"/>
              </a:rPr>
              <a:t>Publier / suivre</a:t>
            </a:r>
            <a:endParaRPr lang="en-US" sz="1050" dirty="0"/>
          </a:p>
        </p:txBody>
      </p:sp>
      <p:sp>
        <p:nvSpPr>
          <p:cNvPr id="21" name="Shape 18"/>
          <p:cNvSpPr/>
          <p:nvPr/>
        </p:nvSpPr>
        <p:spPr>
          <a:xfrm>
            <a:off x="640080" y="3520440"/>
            <a:ext cx="2651760" cy="777240"/>
          </a:xfrm>
          <a:prstGeom prst="roundRect">
            <a:avLst>
              <a:gd name="adj" fmla="val 9412"/>
            </a:avLst>
          </a:prstGeom>
          <a:solidFill>
            <a:srgbClr val="EEF5FB"/>
          </a:solidFill>
          <a:ln w="12700">
            <a:solidFill>
              <a:srgbClr val="D7E3EE"/>
            </a:solidFill>
            <a:prstDash val="solid"/>
          </a:ln>
        </p:spPr>
      </p:sp>
      <p:sp>
        <p:nvSpPr>
          <p:cNvPr id="22" name="Text 19"/>
          <p:cNvSpPr/>
          <p:nvPr/>
        </p:nvSpPr>
        <p:spPr>
          <a:xfrm>
            <a:off x="841248" y="3675888"/>
            <a:ext cx="224942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5. Réponses WhatsApp</a:t>
            </a:r>
            <a:endParaRPr lang="en-US" sz="1450" dirty="0"/>
          </a:p>
        </p:txBody>
      </p:sp>
      <p:sp>
        <p:nvSpPr>
          <p:cNvPr id="23" name="Text 20"/>
          <p:cNvSpPr/>
          <p:nvPr/>
        </p:nvSpPr>
        <p:spPr>
          <a:xfrm>
            <a:off x="868680" y="4087368"/>
            <a:ext cx="2194560" cy="118872"/>
          </a:xfrm>
          <a:prstGeom prst="rect">
            <a:avLst/>
          </a:prstGeom>
          <a:noFill/>
          <a:ln/>
        </p:spPr>
        <p:txBody>
          <a:bodyPr wrap="square" lIns="0" tIns="0" rIns="0" bIns="0" rtlCol="0" anchor="t">
            <a:normAutofit/>
          </a:bodyPr>
          <a:lstStyle/>
          <a:p>
            <a:pPr indent="0" marL="0">
              <a:buNone/>
            </a:pPr>
            <a:r>
              <a:rPr lang="en-US" sz="1050" dirty="0">
                <a:solidFill>
                  <a:srgbClr val="222222"/>
                </a:solidFill>
                <a:latin typeface="Aptos" pitchFamily="34" charset="0"/>
                <a:ea typeface="Aptos" pitchFamily="34" charset="-122"/>
                <a:cs typeface="Aptos" pitchFamily="34" charset="-120"/>
              </a:rPr>
              <a:t>Publier / suivre</a:t>
            </a:r>
            <a:endParaRPr lang="en-US" sz="1050" dirty="0"/>
          </a:p>
        </p:txBody>
      </p:sp>
      <p:sp>
        <p:nvSpPr>
          <p:cNvPr id="24" name="Shape 21"/>
          <p:cNvSpPr/>
          <p:nvPr/>
        </p:nvSpPr>
        <p:spPr>
          <a:xfrm>
            <a:off x="3611880" y="3520440"/>
            <a:ext cx="2651760" cy="777240"/>
          </a:xfrm>
          <a:prstGeom prst="roundRect">
            <a:avLst>
              <a:gd name="adj" fmla="val 9412"/>
            </a:avLst>
          </a:prstGeom>
          <a:solidFill>
            <a:srgbClr val="E2F0D9"/>
          </a:solidFill>
          <a:ln w="12700">
            <a:solidFill>
              <a:srgbClr val="D7E3EE"/>
            </a:solidFill>
            <a:prstDash val="solid"/>
          </a:ln>
        </p:spPr>
      </p:sp>
      <p:sp>
        <p:nvSpPr>
          <p:cNvPr id="25" name="Text 22"/>
          <p:cNvSpPr/>
          <p:nvPr/>
        </p:nvSpPr>
        <p:spPr>
          <a:xfrm>
            <a:off x="3813048" y="3675888"/>
            <a:ext cx="22494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6. Tableau commandes</a:t>
            </a:r>
            <a:endParaRPr lang="en-US" sz="1450" dirty="0"/>
          </a:p>
        </p:txBody>
      </p:sp>
      <p:sp>
        <p:nvSpPr>
          <p:cNvPr id="26" name="Text 23"/>
          <p:cNvSpPr/>
          <p:nvPr/>
        </p:nvSpPr>
        <p:spPr>
          <a:xfrm>
            <a:off x="3840480" y="4087368"/>
            <a:ext cx="2194560" cy="118872"/>
          </a:xfrm>
          <a:prstGeom prst="rect">
            <a:avLst/>
          </a:prstGeom>
          <a:noFill/>
          <a:ln/>
        </p:spPr>
        <p:txBody>
          <a:bodyPr wrap="square" lIns="0" tIns="0" rIns="0" bIns="0" rtlCol="0" anchor="t">
            <a:normAutofit/>
          </a:bodyPr>
          <a:lstStyle/>
          <a:p>
            <a:pPr indent="0" marL="0">
              <a:buNone/>
            </a:pPr>
            <a:r>
              <a:rPr lang="en-US" sz="1050" dirty="0">
                <a:solidFill>
                  <a:srgbClr val="222222"/>
                </a:solidFill>
                <a:latin typeface="Aptos" pitchFamily="34" charset="0"/>
                <a:ea typeface="Aptos" pitchFamily="34" charset="-122"/>
                <a:cs typeface="Aptos" pitchFamily="34" charset="-120"/>
              </a:rPr>
              <a:t>Publier / suivre</a:t>
            </a:r>
            <a:endParaRPr lang="en-US" sz="1050" dirty="0"/>
          </a:p>
        </p:txBody>
      </p:sp>
      <p:sp>
        <p:nvSpPr>
          <p:cNvPr id="27" name="Text 24"/>
          <p:cNvSpPr/>
          <p:nvPr/>
        </p:nvSpPr>
        <p:spPr>
          <a:xfrm>
            <a:off x="777240" y="5074920"/>
            <a:ext cx="10607040" cy="292608"/>
          </a:xfrm>
          <a:prstGeom prst="rect">
            <a:avLst/>
          </a:prstGeom>
          <a:noFill/>
          <a:ln/>
        </p:spPr>
        <p:txBody>
          <a:bodyPr wrap="square" lIns="0" tIns="0" rIns="0" bIns="0" rtlCol="0" anchor="ctr">
            <a:normAutofit/>
          </a:bodyPr>
          <a:lstStyle/>
          <a:p>
            <a:pPr algn="ctr" indent="0" marL="0">
              <a:buNone/>
            </a:pPr>
            <a:r>
              <a:rPr lang="en-US" sz="1600" b="1" dirty="0">
                <a:solidFill>
                  <a:srgbClr val="548235"/>
                </a:solidFill>
                <a:latin typeface="Aptos Display" pitchFamily="34" charset="0"/>
                <a:ea typeface="Aptos Display" pitchFamily="34" charset="-122"/>
                <a:cs typeface="Aptos Display" pitchFamily="34" charset="-120"/>
              </a:rPr>
              <a:t>Exemples : produit alimentaire, café, épices, poisson, artisanat, plat préparé, service local.</a:t>
            </a:r>
            <a:endParaRPr lang="en-US" sz="1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Autres cas pratiques</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Adapter la méthode à différentes activités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Cas pratiques</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45</a:t>
            </a:r>
            <a:endParaRPr lang="en-US" sz="800" dirty="0"/>
          </a:p>
        </p:txBody>
      </p:sp>
      <p:sp>
        <p:nvSpPr>
          <p:cNvPr id="8" name="Shape 6"/>
          <p:cNvSpPr/>
          <p:nvPr/>
        </p:nvSpPr>
        <p:spPr>
          <a:xfrm>
            <a:off x="658368" y="1143000"/>
            <a:ext cx="3520440" cy="2834640"/>
          </a:xfrm>
          <a:prstGeom prst="roundRect">
            <a:avLst>
              <a:gd name="adj" fmla="val 2581"/>
            </a:avLst>
          </a:prstGeom>
          <a:solidFill>
            <a:srgbClr val="FCE4D6"/>
          </a:solidFill>
          <a:ln w="12700">
            <a:solidFill>
              <a:srgbClr val="D7E3EE"/>
            </a:solidFill>
            <a:prstDash val="solid"/>
          </a:ln>
        </p:spPr>
      </p:sp>
      <p:sp>
        <p:nvSpPr>
          <p:cNvPr id="9" name="Text 7"/>
          <p:cNvSpPr/>
          <p:nvPr/>
        </p:nvSpPr>
        <p:spPr>
          <a:xfrm>
            <a:off x="813816"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316736" y="1298448"/>
            <a:ext cx="271576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Restaurant / hébergement</a:t>
            </a:r>
            <a:endParaRPr lang="en-US" sz="1450" dirty="0"/>
          </a:p>
        </p:txBody>
      </p:sp>
      <p:sp>
        <p:nvSpPr>
          <p:cNvPr id="11" name="Text 9"/>
          <p:cNvSpPr/>
          <p:nvPr/>
        </p:nvSpPr>
        <p:spPr>
          <a:xfrm>
            <a:off x="886968" y="1673352"/>
            <a:ext cx="3063240" cy="219456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Mettre à jour horaires et contact</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Photos réelles</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Réponses de réservation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FAQ avec IA</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Demande d’avis après service</a:t>
            </a:r>
            <a:endParaRPr lang="en-US" sz="1150" dirty="0"/>
          </a:p>
        </p:txBody>
      </p:sp>
      <p:sp>
        <p:nvSpPr>
          <p:cNvPr id="12" name="Shape 10"/>
          <p:cNvSpPr/>
          <p:nvPr/>
        </p:nvSpPr>
        <p:spPr>
          <a:xfrm>
            <a:off x="4343400" y="1143000"/>
            <a:ext cx="3520440" cy="2834640"/>
          </a:xfrm>
          <a:prstGeom prst="roundRect">
            <a:avLst>
              <a:gd name="adj" fmla="val 2581"/>
            </a:avLst>
          </a:prstGeom>
          <a:solidFill>
            <a:srgbClr val="E2F0D9"/>
          </a:solidFill>
          <a:ln w="12700">
            <a:solidFill>
              <a:srgbClr val="D7E3EE"/>
            </a:solidFill>
            <a:prstDash val="solid"/>
          </a:ln>
        </p:spPr>
      </p:sp>
      <p:sp>
        <p:nvSpPr>
          <p:cNvPr id="13" name="Text 11"/>
          <p:cNvSpPr/>
          <p:nvPr/>
        </p:nvSpPr>
        <p:spPr>
          <a:xfrm>
            <a:off x="4498848"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5001768" y="1298448"/>
            <a:ext cx="271576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Artisan / prestataire</a:t>
            </a:r>
            <a:endParaRPr lang="en-US" sz="1450" dirty="0"/>
          </a:p>
        </p:txBody>
      </p:sp>
      <p:sp>
        <p:nvSpPr>
          <p:cNvPr id="15" name="Text 13"/>
          <p:cNvSpPr/>
          <p:nvPr/>
        </p:nvSpPr>
        <p:spPr>
          <a:xfrm>
            <a:off x="4572000" y="1673352"/>
            <a:ext cx="3063240" cy="219456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Portfolio de réalisations</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Fiche service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Annonce claire</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Suivi demandes</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Relance client</a:t>
            </a:r>
            <a:endParaRPr lang="en-US" sz="1150" dirty="0"/>
          </a:p>
        </p:txBody>
      </p:sp>
      <p:sp>
        <p:nvSpPr>
          <p:cNvPr id="16" name="Shape 14"/>
          <p:cNvSpPr/>
          <p:nvPr/>
        </p:nvSpPr>
        <p:spPr>
          <a:xfrm>
            <a:off x="8028432" y="1143000"/>
            <a:ext cx="3520440" cy="2834640"/>
          </a:xfrm>
          <a:prstGeom prst="roundRect">
            <a:avLst>
              <a:gd name="adj" fmla="val 2581"/>
            </a:avLst>
          </a:prstGeom>
          <a:solidFill>
            <a:srgbClr val="EEF5FB"/>
          </a:solidFill>
          <a:ln w="12700">
            <a:solidFill>
              <a:srgbClr val="D7E3EE"/>
            </a:solidFill>
            <a:prstDash val="solid"/>
          </a:ln>
        </p:spPr>
      </p:sp>
      <p:sp>
        <p:nvSpPr>
          <p:cNvPr id="17" name="Text 15"/>
          <p:cNvSpPr/>
          <p:nvPr/>
        </p:nvSpPr>
        <p:spPr>
          <a:xfrm>
            <a:off x="8183880" y="125272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8" name="Text 16"/>
          <p:cNvSpPr/>
          <p:nvPr/>
        </p:nvSpPr>
        <p:spPr>
          <a:xfrm>
            <a:off x="8686800" y="1298448"/>
            <a:ext cx="271576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Association / événement</a:t>
            </a:r>
            <a:endParaRPr lang="en-US" sz="1450" dirty="0"/>
          </a:p>
        </p:txBody>
      </p:sp>
      <p:sp>
        <p:nvSpPr>
          <p:cNvPr id="19" name="Text 17"/>
          <p:cNvSpPr/>
          <p:nvPr/>
        </p:nvSpPr>
        <p:spPr>
          <a:xfrm>
            <a:off x="8257032" y="1673352"/>
            <a:ext cx="3063240" cy="2194560"/>
          </a:xfrm>
          <a:prstGeom prst="rect">
            <a:avLst/>
          </a:prstGeom>
          <a:noFill/>
          <a:ln/>
        </p:spPr>
        <p:txBody>
          <a:bodyPr wrap="square" lIns="508" tIns="508" rIns="508" bIns="508" rtlCol="0" anchor="t">
            <a:normAutofit/>
          </a:bodyPr>
          <a:lstStyle/>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Présentation activité</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Page d’information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Invitation</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FAQ</a:t>
            </a:r>
            <a:endParaRPr lang="en-US" sz="1150" dirty="0"/>
          </a:p>
          <a:p>
            <a:pPr marL="152400" indent="-152400">
              <a:buSzPct val="100000"/>
              <a:buChar char="•"/>
            </a:pPr>
            <a:r>
              <a:rPr lang="en-US" sz="1150" dirty="0">
                <a:solidFill>
                  <a:srgbClr val="222222"/>
                </a:solidFill>
                <a:latin typeface="Aptos" pitchFamily="34" charset="0"/>
                <a:ea typeface="Aptos" pitchFamily="34" charset="-122"/>
                <a:cs typeface="Aptos" pitchFamily="34" charset="-120"/>
              </a:rPr>
              <a:t>Formulaire et rappels</a:t>
            </a:r>
            <a:endParaRPr lang="en-US" sz="1150" dirty="0"/>
          </a:p>
        </p:txBody>
      </p:sp>
      <p:sp>
        <p:nvSpPr>
          <p:cNvPr id="20" name="Text 18"/>
          <p:cNvSpPr/>
          <p:nvPr/>
        </p:nvSpPr>
        <p:spPr>
          <a:xfrm>
            <a:off x="914400" y="5166360"/>
            <a:ext cx="10332720" cy="310896"/>
          </a:xfrm>
          <a:prstGeom prst="rect">
            <a:avLst/>
          </a:prstGeom>
          <a:noFill/>
          <a:ln/>
        </p:spPr>
        <p:txBody>
          <a:bodyPr wrap="square" lIns="0" tIns="0" rIns="0" bIns="0" rtlCol="0" anchor="ctr"/>
          <a:lstStyle/>
          <a:p>
            <a:pPr algn="ctr" indent="0" marL="0">
              <a:buNone/>
            </a:pPr>
            <a:r>
              <a:rPr lang="en-US" sz="1750" b="1" dirty="0">
                <a:solidFill>
                  <a:srgbClr val="0F6B78"/>
                </a:solidFill>
                <a:latin typeface="Aptos Display" pitchFamily="34" charset="0"/>
                <a:ea typeface="Aptos Display" pitchFamily="34" charset="-122"/>
                <a:cs typeface="Aptos Display" pitchFamily="34" charset="-120"/>
              </a:rPr>
              <a:t>Même logique : chercher → être visible → agir avec l’IA → vérifier → publier ou suivre.</a:t>
            </a:r>
            <a:endParaRPr lang="en-US" sz="17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Plan d’action sur 7 jours</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Transformer l’atelier en résultat réel</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Clôture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46</a:t>
            </a:r>
            <a:endParaRPr lang="en-US" sz="800" dirty="0"/>
          </a:p>
        </p:txBody>
      </p:sp>
      <p:sp>
        <p:nvSpPr>
          <p:cNvPr id="8" name="Shape 6"/>
          <p:cNvSpPr/>
          <p:nvPr/>
        </p:nvSpPr>
        <p:spPr>
          <a:xfrm>
            <a:off x="475488" y="1417320"/>
            <a:ext cx="1325880" cy="2880360"/>
          </a:xfrm>
          <a:prstGeom prst="roundRect">
            <a:avLst>
              <a:gd name="adj" fmla="val 5517"/>
            </a:avLst>
          </a:prstGeom>
          <a:solidFill>
            <a:srgbClr val="EEF5FB"/>
          </a:solidFill>
          <a:ln w="12700">
            <a:solidFill>
              <a:srgbClr val="1F4E78"/>
            </a:solidFill>
            <a:prstDash val="solid"/>
          </a:ln>
        </p:spPr>
      </p:sp>
      <p:sp>
        <p:nvSpPr>
          <p:cNvPr id="9" name="Text 7"/>
          <p:cNvSpPr/>
          <p:nvPr/>
        </p:nvSpPr>
        <p:spPr>
          <a:xfrm>
            <a:off x="612648" y="1737360"/>
            <a:ext cx="1051560" cy="310896"/>
          </a:xfrm>
          <a:prstGeom prst="rect">
            <a:avLst/>
          </a:prstGeom>
          <a:noFill/>
          <a:ln/>
        </p:spPr>
        <p:txBody>
          <a:bodyPr wrap="square" lIns="0" tIns="0" rIns="0" bIns="0" rtlCol="0" anchor="ctr"/>
          <a:lstStyle/>
          <a:p>
            <a:pPr algn="ctr" indent="0" marL="0">
              <a:buNone/>
            </a:pPr>
            <a:r>
              <a:rPr lang="en-US" sz="1800" b="1" dirty="0">
                <a:solidFill>
                  <a:srgbClr val="1F4E78"/>
                </a:solidFill>
                <a:latin typeface="Aptos Display" pitchFamily="34" charset="0"/>
                <a:ea typeface="Aptos Display" pitchFamily="34" charset="-122"/>
                <a:cs typeface="Aptos Display" pitchFamily="34" charset="-120"/>
              </a:rPr>
              <a:t>J1</a:t>
            </a:r>
            <a:endParaRPr lang="en-US" sz="1800" dirty="0"/>
          </a:p>
        </p:txBody>
      </p:sp>
      <p:sp>
        <p:nvSpPr>
          <p:cNvPr id="10" name="Text 8"/>
          <p:cNvSpPr/>
          <p:nvPr/>
        </p:nvSpPr>
        <p:spPr>
          <a:xfrm>
            <a:off x="60350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Compte + dossier</a:t>
            </a:r>
            <a:endParaRPr lang="en-US" sz="1020" dirty="0"/>
          </a:p>
        </p:txBody>
      </p:sp>
      <p:sp>
        <p:nvSpPr>
          <p:cNvPr id="11" name="Shape 9"/>
          <p:cNvSpPr/>
          <p:nvPr/>
        </p:nvSpPr>
        <p:spPr>
          <a:xfrm>
            <a:off x="2121408" y="1417320"/>
            <a:ext cx="1325880" cy="2880360"/>
          </a:xfrm>
          <a:prstGeom prst="roundRect">
            <a:avLst>
              <a:gd name="adj" fmla="val 5517"/>
            </a:avLst>
          </a:prstGeom>
          <a:solidFill>
            <a:srgbClr val="E2F0D9"/>
          </a:solidFill>
          <a:ln w="12700">
            <a:solidFill>
              <a:srgbClr val="548235"/>
            </a:solidFill>
            <a:prstDash val="solid"/>
          </a:ln>
        </p:spPr>
      </p:sp>
      <p:sp>
        <p:nvSpPr>
          <p:cNvPr id="12" name="Text 10"/>
          <p:cNvSpPr/>
          <p:nvPr/>
        </p:nvSpPr>
        <p:spPr>
          <a:xfrm>
            <a:off x="2258568" y="1737360"/>
            <a:ext cx="1051560" cy="310896"/>
          </a:xfrm>
          <a:prstGeom prst="rect">
            <a:avLst/>
          </a:prstGeom>
          <a:noFill/>
          <a:ln/>
        </p:spPr>
        <p:txBody>
          <a:bodyPr wrap="square" lIns="0" tIns="0" rIns="0" bIns="0" rtlCol="0" anchor="ctr"/>
          <a:lstStyle/>
          <a:p>
            <a:pPr algn="ctr" indent="0" marL="0">
              <a:buNone/>
            </a:pPr>
            <a:r>
              <a:rPr lang="en-US" sz="1800" b="1" dirty="0">
                <a:solidFill>
                  <a:srgbClr val="548235"/>
                </a:solidFill>
                <a:latin typeface="Aptos Display" pitchFamily="34" charset="0"/>
                <a:ea typeface="Aptos Display" pitchFamily="34" charset="-122"/>
                <a:cs typeface="Aptos Display" pitchFamily="34" charset="-120"/>
              </a:rPr>
              <a:t>J2</a:t>
            </a:r>
            <a:endParaRPr lang="en-US" sz="1800" dirty="0"/>
          </a:p>
        </p:txBody>
      </p:sp>
      <p:sp>
        <p:nvSpPr>
          <p:cNvPr id="13" name="Text 11"/>
          <p:cNvSpPr/>
          <p:nvPr/>
        </p:nvSpPr>
        <p:spPr>
          <a:xfrm>
            <a:off x="224942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Profil corrigé</a:t>
            </a:r>
            <a:endParaRPr lang="en-US" sz="1020" dirty="0"/>
          </a:p>
        </p:txBody>
      </p:sp>
      <p:sp>
        <p:nvSpPr>
          <p:cNvPr id="14" name="Shape 12"/>
          <p:cNvSpPr/>
          <p:nvPr/>
        </p:nvSpPr>
        <p:spPr>
          <a:xfrm>
            <a:off x="3767328" y="1417320"/>
            <a:ext cx="1325880" cy="2880360"/>
          </a:xfrm>
          <a:prstGeom prst="roundRect">
            <a:avLst>
              <a:gd name="adj" fmla="val 5517"/>
            </a:avLst>
          </a:prstGeom>
          <a:solidFill>
            <a:srgbClr val="EEF5FB"/>
          </a:solidFill>
          <a:ln w="12700">
            <a:solidFill>
              <a:srgbClr val="1F4E78"/>
            </a:solidFill>
            <a:prstDash val="solid"/>
          </a:ln>
        </p:spPr>
      </p:sp>
      <p:sp>
        <p:nvSpPr>
          <p:cNvPr id="15" name="Text 13"/>
          <p:cNvSpPr/>
          <p:nvPr/>
        </p:nvSpPr>
        <p:spPr>
          <a:xfrm>
            <a:off x="3904488" y="1737360"/>
            <a:ext cx="1051560" cy="310896"/>
          </a:xfrm>
          <a:prstGeom prst="rect">
            <a:avLst/>
          </a:prstGeom>
          <a:noFill/>
          <a:ln/>
        </p:spPr>
        <p:txBody>
          <a:bodyPr wrap="square" lIns="0" tIns="0" rIns="0" bIns="0" rtlCol="0" anchor="ctr"/>
          <a:lstStyle/>
          <a:p>
            <a:pPr algn="ctr" indent="0" marL="0">
              <a:buNone/>
            </a:pPr>
            <a:r>
              <a:rPr lang="en-US" sz="1800" b="1" dirty="0">
                <a:solidFill>
                  <a:srgbClr val="1F4E78"/>
                </a:solidFill>
                <a:latin typeface="Aptos Display" pitchFamily="34" charset="0"/>
                <a:ea typeface="Aptos Display" pitchFamily="34" charset="-122"/>
                <a:cs typeface="Aptos Display" pitchFamily="34" charset="-120"/>
              </a:rPr>
              <a:t>J3</a:t>
            </a:r>
            <a:endParaRPr lang="en-US" sz="1800" dirty="0"/>
          </a:p>
        </p:txBody>
      </p:sp>
      <p:sp>
        <p:nvSpPr>
          <p:cNvPr id="16" name="Text 14"/>
          <p:cNvSpPr/>
          <p:nvPr/>
        </p:nvSpPr>
        <p:spPr>
          <a:xfrm>
            <a:off x="389534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3 opportunités ou 3 fiches</a:t>
            </a:r>
            <a:endParaRPr lang="en-US" sz="1020" dirty="0"/>
          </a:p>
        </p:txBody>
      </p:sp>
      <p:sp>
        <p:nvSpPr>
          <p:cNvPr id="17" name="Shape 15"/>
          <p:cNvSpPr/>
          <p:nvPr/>
        </p:nvSpPr>
        <p:spPr>
          <a:xfrm>
            <a:off x="5413248" y="1417320"/>
            <a:ext cx="1325880" cy="2880360"/>
          </a:xfrm>
          <a:prstGeom prst="roundRect">
            <a:avLst>
              <a:gd name="adj" fmla="val 5517"/>
            </a:avLst>
          </a:prstGeom>
          <a:solidFill>
            <a:srgbClr val="E2F0D9"/>
          </a:solidFill>
          <a:ln w="12700">
            <a:solidFill>
              <a:srgbClr val="548235"/>
            </a:solidFill>
            <a:prstDash val="solid"/>
          </a:ln>
        </p:spPr>
      </p:sp>
      <p:sp>
        <p:nvSpPr>
          <p:cNvPr id="18" name="Text 16"/>
          <p:cNvSpPr/>
          <p:nvPr/>
        </p:nvSpPr>
        <p:spPr>
          <a:xfrm>
            <a:off x="5550408" y="1737360"/>
            <a:ext cx="1051560" cy="310896"/>
          </a:xfrm>
          <a:prstGeom prst="rect">
            <a:avLst/>
          </a:prstGeom>
          <a:noFill/>
          <a:ln/>
        </p:spPr>
        <p:txBody>
          <a:bodyPr wrap="square" lIns="0" tIns="0" rIns="0" bIns="0" rtlCol="0" anchor="ctr"/>
          <a:lstStyle/>
          <a:p>
            <a:pPr algn="ctr" indent="0" marL="0">
              <a:buNone/>
            </a:pPr>
            <a:r>
              <a:rPr lang="en-US" sz="1800" b="1" dirty="0">
                <a:solidFill>
                  <a:srgbClr val="548235"/>
                </a:solidFill>
                <a:latin typeface="Aptos Display" pitchFamily="34" charset="0"/>
                <a:ea typeface="Aptos Display" pitchFamily="34" charset="-122"/>
                <a:cs typeface="Aptos Display" pitchFamily="34" charset="-120"/>
              </a:rPr>
              <a:t>J4</a:t>
            </a:r>
            <a:endParaRPr lang="en-US" sz="1800" dirty="0"/>
          </a:p>
        </p:txBody>
      </p:sp>
      <p:sp>
        <p:nvSpPr>
          <p:cNvPr id="19" name="Text 17"/>
          <p:cNvSpPr/>
          <p:nvPr/>
        </p:nvSpPr>
        <p:spPr>
          <a:xfrm>
            <a:off x="554126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Photos / CV</a:t>
            </a:r>
            <a:endParaRPr lang="en-US" sz="1020" dirty="0"/>
          </a:p>
        </p:txBody>
      </p:sp>
      <p:sp>
        <p:nvSpPr>
          <p:cNvPr id="20" name="Shape 18"/>
          <p:cNvSpPr/>
          <p:nvPr/>
        </p:nvSpPr>
        <p:spPr>
          <a:xfrm>
            <a:off x="7059168" y="1417320"/>
            <a:ext cx="1325880" cy="2880360"/>
          </a:xfrm>
          <a:prstGeom prst="roundRect">
            <a:avLst>
              <a:gd name="adj" fmla="val 5517"/>
            </a:avLst>
          </a:prstGeom>
          <a:solidFill>
            <a:srgbClr val="EEF5FB"/>
          </a:solidFill>
          <a:ln w="12700">
            <a:solidFill>
              <a:srgbClr val="1F4E78"/>
            </a:solidFill>
            <a:prstDash val="solid"/>
          </a:ln>
        </p:spPr>
      </p:sp>
      <p:sp>
        <p:nvSpPr>
          <p:cNvPr id="21" name="Text 19"/>
          <p:cNvSpPr/>
          <p:nvPr/>
        </p:nvSpPr>
        <p:spPr>
          <a:xfrm>
            <a:off x="7196328" y="1737360"/>
            <a:ext cx="1051560" cy="310896"/>
          </a:xfrm>
          <a:prstGeom prst="rect">
            <a:avLst/>
          </a:prstGeom>
          <a:noFill/>
          <a:ln/>
        </p:spPr>
        <p:txBody>
          <a:bodyPr wrap="square" lIns="0" tIns="0" rIns="0" bIns="0" rtlCol="0" anchor="ctr"/>
          <a:lstStyle/>
          <a:p>
            <a:pPr algn="ctr" indent="0" marL="0">
              <a:buNone/>
            </a:pPr>
            <a:r>
              <a:rPr lang="en-US" sz="1800" b="1" dirty="0">
                <a:solidFill>
                  <a:srgbClr val="1F4E78"/>
                </a:solidFill>
                <a:latin typeface="Aptos Display" pitchFamily="34" charset="0"/>
                <a:ea typeface="Aptos Display" pitchFamily="34" charset="-122"/>
                <a:cs typeface="Aptos Display" pitchFamily="34" charset="-120"/>
              </a:rPr>
              <a:t>J5</a:t>
            </a:r>
            <a:endParaRPr lang="en-US" sz="1800" dirty="0"/>
          </a:p>
        </p:txBody>
      </p:sp>
      <p:sp>
        <p:nvSpPr>
          <p:cNvPr id="22" name="Text 20"/>
          <p:cNvSpPr/>
          <p:nvPr/>
        </p:nvSpPr>
        <p:spPr>
          <a:xfrm>
            <a:off x="718718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Message / réponses</a:t>
            </a:r>
            <a:endParaRPr lang="en-US" sz="1020" dirty="0"/>
          </a:p>
        </p:txBody>
      </p:sp>
      <p:sp>
        <p:nvSpPr>
          <p:cNvPr id="23" name="Shape 21"/>
          <p:cNvSpPr/>
          <p:nvPr/>
        </p:nvSpPr>
        <p:spPr>
          <a:xfrm>
            <a:off x="8705088" y="1417320"/>
            <a:ext cx="1325880" cy="2880360"/>
          </a:xfrm>
          <a:prstGeom prst="roundRect">
            <a:avLst>
              <a:gd name="adj" fmla="val 5517"/>
            </a:avLst>
          </a:prstGeom>
          <a:solidFill>
            <a:srgbClr val="E2F0D9"/>
          </a:solidFill>
          <a:ln w="12700">
            <a:solidFill>
              <a:srgbClr val="548235"/>
            </a:solidFill>
            <a:prstDash val="solid"/>
          </a:ln>
        </p:spPr>
      </p:sp>
      <p:sp>
        <p:nvSpPr>
          <p:cNvPr id="24" name="Text 22"/>
          <p:cNvSpPr/>
          <p:nvPr/>
        </p:nvSpPr>
        <p:spPr>
          <a:xfrm>
            <a:off x="8842248" y="1737360"/>
            <a:ext cx="1051560" cy="310896"/>
          </a:xfrm>
          <a:prstGeom prst="rect">
            <a:avLst/>
          </a:prstGeom>
          <a:noFill/>
          <a:ln/>
        </p:spPr>
        <p:txBody>
          <a:bodyPr wrap="square" lIns="0" tIns="0" rIns="0" bIns="0" rtlCol="0" anchor="ctr"/>
          <a:lstStyle/>
          <a:p>
            <a:pPr algn="ctr" indent="0" marL="0">
              <a:buNone/>
            </a:pPr>
            <a:r>
              <a:rPr lang="en-US" sz="1800" b="1" dirty="0">
                <a:solidFill>
                  <a:srgbClr val="548235"/>
                </a:solidFill>
                <a:latin typeface="Aptos Display" pitchFamily="34" charset="0"/>
                <a:ea typeface="Aptos Display" pitchFamily="34" charset="-122"/>
                <a:cs typeface="Aptos Display" pitchFamily="34" charset="-120"/>
              </a:rPr>
              <a:t>J6</a:t>
            </a:r>
            <a:endParaRPr lang="en-US" sz="1800" dirty="0"/>
          </a:p>
        </p:txBody>
      </p:sp>
      <p:sp>
        <p:nvSpPr>
          <p:cNvPr id="25" name="Text 23"/>
          <p:cNvSpPr/>
          <p:nvPr/>
        </p:nvSpPr>
        <p:spPr>
          <a:xfrm>
            <a:off x="883310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Alerte ou publication</a:t>
            </a:r>
            <a:endParaRPr lang="en-US" sz="1020" dirty="0"/>
          </a:p>
        </p:txBody>
      </p:sp>
      <p:sp>
        <p:nvSpPr>
          <p:cNvPr id="26" name="Shape 24"/>
          <p:cNvSpPr/>
          <p:nvPr/>
        </p:nvSpPr>
        <p:spPr>
          <a:xfrm>
            <a:off x="10351008" y="1417320"/>
            <a:ext cx="1325880" cy="2880360"/>
          </a:xfrm>
          <a:prstGeom prst="roundRect">
            <a:avLst>
              <a:gd name="adj" fmla="val 5517"/>
            </a:avLst>
          </a:prstGeom>
          <a:solidFill>
            <a:srgbClr val="EEF5FB"/>
          </a:solidFill>
          <a:ln w="12700">
            <a:solidFill>
              <a:srgbClr val="1F4E78"/>
            </a:solidFill>
            <a:prstDash val="solid"/>
          </a:ln>
        </p:spPr>
      </p:sp>
      <p:sp>
        <p:nvSpPr>
          <p:cNvPr id="27" name="Text 25"/>
          <p:cNvSpPr/>
          <p:nvPr/>
        </p:nvSpPr>
        <p:spPr>
          <a:xfrm>
            <a:off x="10488168" y="1737360"/>
            <a:ext cx="1051560" cy="310896"/>
          </a:xfrm>
          <a:prstGeom prst="rect">
            <a:avLst/>
          </a:prstGeom>
          <a:noFill/>
          <a:ln/>
        </p:spPr>
        <p:txBody>
          <a:bodyPr wrap="square" lIns="0" tIns="0" rIns="0" bIns="0" rtlCol="0" anchor="ctr"/>
          <a:lstStyle/>
          <a:p>
            <a:pPr algn="ctr" indent="0" marL="0">
              <a:buNone/>
            </a:pPr>
            <a:r>
              <a:rPr lang="en-US" sz="1800" b="1" dirty="0">
                <a:solidFill>
                  <a:srgbClr val="1F4E78"/>
                </a:solidFill>
                <a:latin typeface="Aptos Display" pitchFamily="34" charset="0"/>
                <a:ea typeface="Aptos Display" pitchFamily="34" charset="-122"/>
                <a:cs typeface="Aptos Display" pitchFamily="34" charset="-120"/>
              </a:rPr>
              <a:t>J7</a:t>
            </a:r>
            <a:endParaRPr lang="en-US" sz="1800" dirty="0"/>
          </a:p>
        </p:txBody>
      </p:sp>
      <p:sp>
        <p:nvSpPr>
          <p:cNvPr id="28" name="Text 26"/>
          <p:cNvSpPr/>
          <p:nvPr/>
        </p:nvSpPr>
        <p:spPr>
          <a:xfrm>
            <a:off x="10479024" y="2377440"/>
            <a:ext cx="1069848" cy="1097280"/>
          </a:xfrm>
          <a:prstGeom prst="rect">
            <a:avLst/>
          </a:prstGeom>
          <a:noFill/>
          <a:ln/>
        </p:spPr>
        <p:txBody>
          <a:bodyPr wrap="square" lIns="0" tIns="0" rIns="0" bIns="0" rtlCol="0" anchor="ctr">
            <a:normAutofit/>
          </a:bodyPr>
          <a:lstStyle/>
          <a:p>
            <a:pPr algn="ctr" indent="0" marL="0">
              <a:buNone/>
            </a:pPr>
            <a:r>
              <a:rPr lang="en-US" sz="1020" b="1" dirty="0">
                <a:solidFill>
                  <a:srgbClr val="222222"/>
                </a:solidFill>
                <a:latin typeface="Aptos" pitchFamily="34" charset="0"/>
                <a:ea typeface="Aptos" pitchFamily="34" charset="-122"/>
                <a:cs typeface="Aptos" pitchFamily="34" charset="-120"/>
              </a:rPr>
              <a:t>Envoi / contact / commande</a:t>
            </a:r>
            <a:endParaRPr lang="en-US" sz="1020" dirty="0"/>
          </a:p>
        </p:txBody>
      </p:sp>
      <p:sp>
        <p:nvSpPr>
          <p:cNvPr id="29" name="Text 27"/>
          <p:cNvSpPr/>
          <p:nvPr/>
        </p:nvSpPr>
        <p:spPr>
          <a:xfrm>
            <a:off x="822960" y="5074920"/>
            <a:ext cx="10515600" cy="329184"/>
          </a:xfrm>
          <a:prstGeom prst="rect">
            <a:avLst/>
          </a:prstGeom>
          <a:noFill/>
          <a:ln/>
        </p:spPr>
        <p:txBody>
          <a:bodyPr wrap="square" lIns="0" tIns="0" rIns="0" bIns="0" rtlCol="0" anchor="ctr"/>
          <a:lstStyle/>
          <a:p>
            <a:pPr algn="ctr" indent="0" marL="0">
              <a:buNone/>
            </a:pPr>
            <a:r>
              <a:rPr lang="en-US" sz="1850" b="1" dirty="0">
                <a:solidFill>
                  <a:srgbClr val="C65911"/>
                </a:solidFill>
                <a:latin typeface="Aptos Display" pitchFamily="34" charset="0"/>
                <a:ea typeface="Aptos Display" pitchFamily="34" charset="-122"/>
                <a:cs typeface="Aptos Display" pitchFamily="34" charset="-120"/>
              </a:rPr>
              <a:t>Choisissez une action précise, réaliste et datée avant de quitter la salle.</a:t>
            </a:r>
            <a:endParaRPr lang="en-US" sz="18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Auto-évaluation rapide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15 questions pour vérifier les acquis</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Clôture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47</a:t>
            </a:r>
            <a:endParaRPr lang="en-US" sz="800" dirty="0"/>
          </a:p>
        </p:txBody>
      </p:sp>
      <p:sp>
        <p:nvSpPr>
          <p:cNvPr id="8" name="Shape 6"/>
          <p:cNvSpPr/>
          <p:nvPr/>
        </p:nvSpPr>
        <p:spPr>
          <a:xfrm>
            <a:off x="685800" y="1143000"/>
            <a:ext cx="3474720" cy="1325880"/>
          </a:xfrm>
          <a:prstGeom prst="roundRect">
            <a:avLst>
              <a:gd name="adj" fmla="val 5517"/>
            </a:avLst>
          </a:prstGeom>
          <a:solidFill>
            <a:srgbClr val="EEF5FB"/>
          </a:solidFill>
          <a:ln w="12700">
            <a:solidFill>
              <a:srgbClr val="D7E3EE"/>
            </a:solidFill>
            <a:prstDash val="solid"/>
          </a:ln>
        </p:spPr>
      </p:sp>
      <p:sp>
        <p:nvSpPr>
          <p:cNvPr id="9" name="Text 7"/>
          <p:cNvSpPr/>
          <p:nvPr/>
        </p:nvSpPr>
        <p:spPr>
          <a:xfrm>
            <a:off x="886968" y="1298448"/>
            <a:ext cx="307238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Recherche</a:t>
            </a:r>
            <a:endParaRPr lang="en-US" sz="1450" dirty="0"/>
          </a:p>
        </p:txBody>
      </p:sp>
      <p:sp>
        <p:nvSpPr>
          <p:cNvPr id="10" name="Text 8"/>
          <p:cNvSpPr/>
          <p:nvPr/>
        </p:nvSpPr>
        <p:spPr>
          <a:xfrm>
            <a:off x="914400" y="1709928"/>
            <a:ext cx="3017520" cy="667512"/>
          </a:xfrm>
          <a:prstGeom prst="rect">
            <a:avLst/>
          </a:prstGeom>
          <a:noFill/>
          <a:ln/>
        </p:spPr>
        <p:txBody>
          <a:bodyPr wrap="square" lIns="0" tIns="0" rIns="0" bIns="0" rtlCol="0" anchor="t">
            <a:normAutofit/>
          </a:bodyPr>
          <a:lstStyle/>
          <a:p>
            <a:pPr indent="0" marL="0">
              <a:buNone/>
            </a:pPr>
            <a:r>
              <a:rPr lang="en-US" sz="1250" dirty="0">
                <a:solidFill>
                  <a:srgbClr val="222222"/>
                </a:solidFill>
                <a:latin typeface="Aptos" pitchFamily="34" charset="0"/>
                <a:ea typeface="Aptos" pitchFamily="34" charset="-122"/>
                <a:cs typeface="Aptos" pitchFamily="34" charset="-120"/>
              </a:rPr>
              <a:t>Sujet + besoin + lieu + format/période. Vérifier auteur, date, preuve, action.</a:t>
            </a:r>
            <a:endParaRPr lang="en-US" sz="1250" dirty="0"/>
          </a:p>
        </p:txBody>
      </p:sp>
      <p:sp>
        <p:nvSpPr>
          <p:cNvPr id="11" name="Shape 9"/>
          <p:cNvSpPr/>
          <p:nvPr/>
        </p:nvSpPr>
        <p:spPr>
          <a:xfrm>
            <a:off x="4389120" y="1143000"/>
            <a:ext cx="3474720" cy="1325880"/>
          </a:xfrm>
          <a:prstGeom prst="roundRect">
            <a:avLst>
              <a:gd name="adj" fmla="val 5517"/>
            </a:avLst>
          </a:prstGeom>
          <a:solidFill>
            <a:srgbClr val="E2F0D9"/>
          </a:solidFill>
          <a:ln w="12700">
            <a:solidFill>
              <a:srgbClr val="D7E3EE"/>
            </a:solidFill>
            <a:prstDash val="solid"/>
          </a:ln>
        </p:spPr>
      </p:sp>
      <p:sp>
        <p:nvSpPr>
          <p:cNvPr id="12" name="Text 10"/>
          <p:cNvSpPr/>
          <p:nvPr/>
        </p:nvSpPr>
        <p:spPr>
          <a:xfrm>
            <a:off x="4590288" y="1298448"/>
            <a:ext cx="307238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Présence</a:t>
            </a:r>
            <a:endParaRPr lang="en-US" sz="1450" dirty="0"/>
          </a:p>
        </p:txBody>
      </p:sp>
      <p:sp>
        <p:nvSpPr>
          <p:cNvPr id="13" name="Text 11"/>
          <p:cNvSpPr/>
          <p:nvPr/>
        </p:nvSpPr>
        <p:spPr>
          <a:xfrm>
            <a:off x="4617720" y="1709928"/>
            <a:ext cx="3017520" cy="667512"/>
          </a:xfrm>
          <a:prstGeom prst="rect">
            <a:avLst/>
          </a:prstGeom>
          <a:noFill/>
          <a:ln/>
        </p:spPr>
        <p:txBody>
          <a:bodyPr wrap="square" lIns="0" tIns="0" rIns="0" bIns="0" rtlCol="0" anchor="t">
            <a:normAutofit/>
          </a:bodyPr>
          <a:lstStyle/>
          <a:p>
            <a:pPr indent="0" marL="0">
              <a:buNone/>
            </a:pPr>
            <a:r>
              <a:rPr lang="en-US" sz="1250" dirty="0">
                <a:solidFill>
                  <a:srgbClr val="222222"/>
                </a:solidFill>
                <a:latin typeface="Aptos" pitchFamily="34" charset="0"/>
                <a:ea typeface="Aptos" pitchFamily="34" charset="-122"/>
                <a:cs typeface="Aptos" pitchFamily="34" charset="-120"/>
              </a:rPr>
              <a:t>Nom, photo, description, offre, lieu, contact, appel à l’action.</a:t>
            </a:r>
            <a:endParaRPr lang="en-US" sz="1250" dirty="0"/>
          </a:p>
        </p:txBody>
      </p:sp>
      <p:sp>
        <p:nvSpPr>
          <p:cNvPr id="14" name="Shape 12"/>
          <p:cNvSpPr/>
          <p:nvPr/>
        </p:nvSpPr>
        <p:spPr>
          <a:xfrm>
            <a:off x="8092440" y="1143000"/>
            <a:ext cx="3474720" cy="1325880"/>
          </a:xfrm>
          <a:prstGeom prst="roundRect">
            <a:avLst>
              <a:gd name="adj" fmla="val 5517"/>
            </a:avLst>
          </a:prstGeom>
          <a:solidFill>
            <a:srgbClr val="E2F3F5"/>
          </a:solidFill>
          <a:ln w="12700">
            <a:solidFill>
              <a:srgbClr val="D7E3EE"/>
            </a:solidFill>
            <a:prstDash val="solid"/>
          </a:ln>
        </p:spPr>
      </p:sp>
      <p:sp>
        <p:nvSpPr>
          <p:cNvPr id="15" name="Text 13"/>
          <p:cNvSpPr/>
          <p:nvPr/>
        </p:nvSpPr>
        <p:spPr>
          <a:xfrm>
            <a:off x="8293608" y="1298448"/>
            <a:ext cx="3072384" cy="237744"/>
          </a:xfrm>
          <a:prstGeom prst="rect">
            <a:avLst/>
          </a:prstGeom>
          <a:noFill/>
          <a:ln/>
        </p:spPr>
        <p:txBody>
          <a:bodyPr wrap="square" lIns="0" tIns="0" rIns="0" bIns="0" rtlCol="0" anchor="ctr">
            <a:normAutofit/>
          </a:bodyPr>
          <a:lstStyle/>
          <a:p>
            <a:pPr indent="0" marL="0">
              <a:buNone/>
            </a:pPr>
            <a:r>
              <a:rPr lang="en-US" sz="1450" b="1" dirty="0">
                <a:solidFill>
                  <a:srgbClr val="0F6B78"/>
                </a:solidFill>
                <a:latin typeface="Aptos Display" pitchFamily="34" charset="0"/>
                <a:ea typeface="Aptos Display" pitchFamily="34" charset="-122"/>
                <a:cs typeface="Aptos Display" pitchFamily="34" charset="-120"/>
              </a:rPr>
              <a:t>IA</a:t>
            </a:r>
            <a:endParaRPr lang="en-US" sz="1450" dirty="0"/>
          </a:p>
        </p:txBody>
      </p:sp>
      <p:sp>
        <p:nvSpPr>
          <p:cNvPr id="16" name="Text 14"/>
          <p:cNvSpPr/>
          <p:nvPr/>
        </p:nvSpPr>
        <p:spPr>
          <a:xfrm>
            <a:off x="8321040" y="1709928"/>
            <a:ext cx="3017520" cy="667512"/>
          </a:xfrm>
          <a:prstGeom prst="rect">
            <a:avLst/>
          </a:prstGeom>
          <a:noFill/>
          <a:ln/>
        </p:spPr>
        <p:txBody>
          <a:bodyPr wrap="square" lIns="0" tIns="0" rIns="0" bIns="0" rtlCol="0" anchor="t">
            <a:normAutofit/>
          </a:bodyPr>
          <a:lstStyle/>
          <a:p>
            <a:pPr indent="0" marL="0">
              <a:buNone/>
            </a:pPr>
            <a:r>
              <a:rPr lang="en-US" sz="1250" dirty="0">
                <a:solidFill>
                  <a:srgbClr val="222222"/>
                </a:solidFill>
                <a:latin typeface="Aptos" pitchFamily="34" charset="0"/>
                <a:ea typeface="Aptos" pitchFamily="34" charset="-122"/>
                <a:cs typeface="Aptos" pitchFamily="34" charset="-120"/>
              </a:rPr>
              <a:t>Prompt clair, réponse lue, vérifiée et personnalisée.</a:t>
            </a:r>
            <a:endParaRPr lang="en-US" sz="1250" dirty="0"/>
          </a:p>
        </p:txBody>
      </p:sp>
      <p:sp>
        <p:nvSpPr>
          <p:cNvPr id="17" name="Shape 15"/>
          <p:cNvSpPr/>
          <p:nvPr/>
        </p:nvSpPr>
        <p:spPr>
          <a:xfrm>
            <a:off x="1325880" y="3429000"/>
            <a:ext cx="9555480" cy="1143000"/>
          </a:xfrm>
          <a:prstGeom prst="roundRect">
            <a:avLst>
              <a:gd name="adj" fmla="val 6400"/>
            </a:avLst>
          </a:prstGeom>
          <a:solidFill>
            <a:srgbClr val="FCE4D6"/>
          </a:solidFill>
          <a:ln w="12700">
            <a:solidFill>
              <a:srgbClr val="D7E3EE"/>
            </a:solidFill>
            <a:prstDash val="solid"/>
          </a:ln>
        </p:spPr>
      </p:sp>
      <p:sp>
        <p:nvSpPr>
          <p:cNvPr id="18" name="Text 16"/>
          <p:cNvSpPr/>
          <p:nvPr/>
        </p:nvSpPr>
        <p:spPr>
          <a:xfrm>
            <a:off x="1527048" y="3584448"/>
            <a:ext cx="9153144"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Question finale</a:t>
            </a:r>
            <a:endParaRPr lang="en-US" sz="1450" dirty="0"/>
          </a:p>
        </p:txBody>
      </p:sp>
      <p:sp>
        <p:nvSpPr>
          <p:cNvPr id="19" name="Text 17"/>
          <p:cNvSpPr/>
          <p:nvPr/>
        </p:nvSpPr>
        <p:spPr>
          <a:xfrm>
            <a:off x="1554480" y="3995928"/>
            <a:ext cx="9098280" cy="484632"/>
          </a:xfrm>
          <a:prstGeom prst="rect">
            <a:avLst/>
          </a:prstGeom>
          <a:noFill/>
          <a:ln/>
        </p:spPr>
        <p:txBody>
          <a:bodyPr wrap="square" lIns="0" tIns="0" rIns="0" bIns="0" rtlCol="0" anchor="t">
            <a:normAutofit/>
          </a:bodyPr>
          <a:lstStyle/>
          <a:p>
            <a:pPr indent="0" marL="0">
              <a:buNone/>
            </a:pPr>
            <a:r>
              <a:rPr lang="en-US" sz="1700" dirty="0">
                <a:solidFill>
                  <a:srgbClr val="222222"/>
                </a:solidFill>
                <a:latin typeface="Aptos" pitchFamily="34" charset="0"/>
                <a:ea typeface="Aptos" pitchFamily="34" charset="-122"/>
                <a:cs typeface="Aptos" pitchFamily="34" charset="-120"/>
              </a:rPr>
              <a:t>Quelle production avez-vous enregistrée aujourd’hui ? Quelle action allez-vous faire dans les 7 jours ?</a:t>
            </a:r>
            <a:endParaRPr lang="en-US" sz="17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Ressources à mettre en ligne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Pour poursuivre après l’atelier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Clôture</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48</a:t>
            </a:r>
            <a:endParaRPr lang="en-US" sz="800" dirty="0"/>
          </a:p>
        </p:txBody>
      </p:sp>
      <p:sp>
        <p:nvSpPr>
          <p:cNvPr id="8" name="Shape 6"/>
          <p:cNvSpPr/>
          <p:nvPr/>
        </p:nvSpPr>
        <p:spPr>
          <a:xfrm>
            <a:off x="658368" y="1143000"/>
            <a:ext cx="2514600" cy="786384"/>
          </a:xfrm>
          <a:prstGeom prst="roundRect">
            <a:avLst>
              <a:gd name="adj" fmla="val 9302"/>
            </a:avLst>
          </a:prstGeom>
          <a:solidFill>
            <a:srgbClr val="EEF5FB"/>
          </a:solidFill>
          <a:ln w="12700">
            <a:solidFill>
              <a:srgbClr val="D7E3EE"/>
            </a:solidFill>
            <a:prstDash val="solid"/>
          </a:ln>
        </p:spPr>
      </p:sp>
      <p:sp>
        <p:nvSpPr>
          <p:cNvPr id="9" name="Text 7"/>
          <p:cNvSpPr/>
          <p:nvPr/>
        </p:nvSpPr>
        <p:spPr>
          <a:xfrm>
            <a:off x="859536" y="129844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Guide PDF léger</a:t>
            </a:r>
            <a:endParaRPr lang="en-US" sz="1450" dirty="0"/>
          </a:p>
        </p:txBody>
      </p:sp>
      <p:sp>
        <p:nvSpPr>
          <p:cNvPr id="10" name="Text 8"/>
          <p:cNvSpPr/>
          <p:nvPr/>
        </p:nvSpPr>
        <p:spPr>
          <a:xfrm>
            <a:off x="886968" y="170992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11" name="Shape 9"/>
          <p:cNvSpPr/>
          <p:nvPr/>
        </p:nvSpPr>
        <p:spPr>
          <a:xfrm>
            <a:off x="3538728" y="1143000"/>
            <a:ext cx="2514600" cy="786384"/>
          </a:xfrm>
          <a:prstGeom prst="roundRect">
            <a:avLst>
              <a:gd name="adj" fmla="val 9302"/>
            </a:avLst>
          </a:prstGeom>
          <a:solidFill>
            <a:srgbClr val="E2F0D9"/>
          </a:solidFill>
          <a:ln w="12700">
            <a:solidFill>
              <a:srgbClr val="D7E3EE"/>
            </a:solidFill>
            <a:prstDash val="solid"/>
          </a:ln>
        </p:spPr>
      </p:sp>
      <p:sp>
        <p:nvSpPr>
          <p:cNvPr id="12" name="Text 10"/>
          <p:cNvSpPr/>
          <p:nvPr/>
        </p:nvSpPr>
        <p:spPr>
          <a:xfrm>
            <a:off x="3739896" y="129844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Modèles de prompts</a:t>
            </a:r>
            <a:endParaRPr lang="en-US" sz="1450" dirty="0"/>
          </a:p>
        </p:txBody>
      </p:sp>
      <p:sp>
        <p:nvSpPr>
          <p:cNvPr id="13" name="Text 11"/>
          <p:cNvSpPr/>
          <p:nvPr/>
        </p:nvSpPr>
        <p:spPr>
          <a:xfrm>
            <a:off x="3767328" y="170992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14" name="Shape 12"/>
          <p:cNvSpPr/>
          <p:nvPr/>
        </p:nvSpPr>
        <p:spPr>
          <a:xfrm>
            <a:off x="6419088" y="1143000"/>
            <a:ext cx="2514600" cy="786384"/>
          </a:xfrm>
          <a:prstGeom prst="roundRect">
            <a:avLst>
              <a:gd name="adj" fmla="val 9302"/>
            </a:avLst>
          </a:prstGeom>
          <a:solidFill>
            <a:srgbClr val="EEF5FB"/>
          </a:solidFill>
          <a:ln w="12700">
            <a:solidFill>
              <a:srgbClr val="D7E3EE"/>
            </a:solidFill>
            <a:prstDash val="solid"/>
          </a:ln>
        </p:spPr>
      </p:sp>
      <p:sp>
        <p:nvSpPr>
          <p:cNvPr id="15" name="Text 13"/>
          <p:cNvSpPr/>
          <p:nvPr/>
        </p:nvSpPr>
        <p:spPr>
          <a:xfrm>
            <a:off x="6620256" y="129844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Fiche catalogue</a:t>
            </a:r>
            <a:endParaRPr lang="en-US" sz="1450" dirty="0"/>
          </a:p>
        </p:txBody>
      </p:sp>
      <p:sp>
        <p:nvSpPr>
          <p:cNvPr id="16" name="Text 14"/>
          <p:cNvSpPr/>
          <p:nvPr/>
        </p:nvSpPr>
        <p:spPr>
          <a:xfrm>
            <a:off x="6647688" y="170992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17" name="Shape 15"/>
          <p:cNvSpPr/>
          <p:nvPr/>
        </p:nvSpPr>
        <p:spPr>
          <a:xfrm>
            <a:off x="9299448" y="1143000"/>
            <a:ext cx="2514600" cy="786384"/>
          </a:xfrm>
          <a:prstGeom prst="roundRect">
            <a:avLst>
              <a:gd name="adj" fmla="val 9302"/>
            </a:avLst>
          </a:prstGeom>
          <a:solidFill>
            <a:srgbClr val="E2F0D9"/>
          </a:solidFill>
          <a:ln w="12700">
            <a:solidFill>
              <a:srgbClr val="D7E3EE"/>
            </a:solidFill>
            <a:prstDash val="solid"/>
          </a:ln>
        </p:spPr>
      </p:sp>
      <p:sp>
        <p:nvSpPr>
          <p:cNvPr id="18" name="Text 16"/>
          <p:cNvSpPr/>
          <p:nvPr/>
        </p:nvSpPr>
        <p:spPr>
          <a:xfrm>
            <a:off x="9500616" y="129844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Messages WhatsApp</a:t>
            </a:r>
            <a:endParaRPr lang="en-US" sz="1450" dirty="0"/>
          </a:p>
        </p:txBody>
      </p:sp>
      <p:sp>
        <p:nvSpPr>
          <p:cNvPr id="19" name="Text 17"/>
          <p:cNvSpPr/>
          <p:nvPr/>
        </p:nvSpPr>
        <p:spPr>
          <a:xfrm>
            <a:off x="9528048" y="170992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20" name="Shape 18"/>
          <p:cNvSpPr/>
          <p:nvPr/>
        </p:nvSpPr>
        <p:spPr>
          <a:xfrm>
            <a:off x="658368" y="2377440"/>
            <a:ext cx="2514600" cy="786384"/>
          </a:xfrm>
          <a:prstGeom prst="roundRect">
            <a:avLst>
              <a:gd name="adj" fmla="val 9302"/>
            </a:avLst>
          </a:prstGeom>
          <a:solidFill>
            <a:srgbClr val="EEF5FB"/>
          </a:solidFill>
          <a:ln w="12700">
            <a:solidFill>
              <a:srgbClr val="D7E3EE"/>
            </a:solidFill>
            <a:prstDash val="solid"/>
          </a:ln>
        </p:spPr>
      </p:sp>
      <p:sp>
        <p:nvSpPr>
          <p:cNvPr id="21" name="Text 19"/>
          <p:cNvSpPr/>
          <p:nvPr/>
        </p:nvSpPr>
        <p:spPr>
          <a:xfrm>
            <a:off x="859536" y="253288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Guide Google Alerts</a:t>
            </a:r>
            <a:endParaRPr lang="en-US" sz="1450" dirty="0"/>
          </a:p>
        </p:txBody>
      </p:sp>
      <p:sp>
        <p:nvSpPr>
          <p:cNvPr id="22" name="Text 20"/>
          <p:cNvSpPr/>
          <p:nvPr/>
        </p:nvSpPr>
        <p:spPr>
          <a:xfrm>
            <a:off x="886968" y="294436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23" name="Shape 21"/>
          <p:cNvSpPr/>
          <p:nvPr/>
        </p:nvSpPr>
        <p:spPr>
          <a:xfrm>
            <a:off x="3538728" y="2377440"/>
            <a:ext cx="2514600" cy="786384"/>
          </a:xfrm>
          <a:prstGeom prst="roundRect">
            <a:avLst>
              <a:gd name="adj" fmla="val 9302"/>
            </a:avLst>
          </a:prstGeom>
          <a:solidFill>
            <a:srgbClr val="E2F0D9"/>
          </a:solidFill>
          <a:ln w="12700">
            <a:solidFill>
              <a:srgbClr val="D7E3EE"/>
            </a:solidFill>
            <a:prstDash val="solid"/>
          </a:ln>
        </p:spPr>
      </p:sp>
      <p:sp>
        <p:nvSpPr>
          <p:cNvPr id="24" name="Text 22"/>
          <p:cNvSpPr/>
          <p:nvPr/>
        </p:nvSpPr>
        <p:spPr>
          <a:xfrm>
            <a:off x="3739896" y="253288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Plan 7 jours</a:t>
            </a:r>
            <a:endParaRPr lang="en-US" sz="1450" dirty="0"/>
          </a:p>
        </p:txBody>
      </p:sp>
      <p:sp>
        <p:nvSpPr>
          <p:cNvPr id="25" name="Text 23"/>
          <p:cNvSpPr/>
          <p:nvPr/>
        </p:nvSpPr>
        <p:spPr>
          <a:xfrm>
            <a:off x="3767328" y="294436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26" name="Shape 24"/>
          <p:cNvSpPr/>
          <p:nvPr/>
        </p:nvSpPr>
        <p:spPr>
          <a:xfrm>
            <a:off x="6419088" y="2377440"/>
            <a:ext cx="2514600" cy="786384"/>
          </a:xfrm>
          <a:prstGeom prst="roundRect">
            <a:avLst>
              <a:gd name="adj" fmla="val 9302"/>
            </a:avLst>
          </a:prstGeom>
          <a:solidFill>
            <a:srgbClr val="EEF5FB"/>
          </a:solidFill>
          <a:ln w="12700">
            <a:solidFill>
              <a:srgbClr val="D7E3EE"/>
            </a:solidFill>
            <a:prstDash val="solid"/>
          </a:ln>
        </p:spPr>
      </p:sp>
      <p:sp>
        <p:nvSpPr>
          <p:cNvPr id="27" name="Text 25"/>
          <p:cNvSpPr/>
          <p:nvPr/>
        </p:nvSpPr>
        <p:spPr>
          <a:xfrm>
            <a:off x="6620256" y="2532888"/>
            <a:ext cx="2112264"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Quiz + corrigé</a:t>
            </a:r>
            <a:endParaRPr lang="en-US" sz="1450" dirty="0"/>
          </a:p>
        </p:txBody>
      </p:sp>
      <p:sp>
        <p:nvSpPr>
          <p:cNvPr id="28" name="Text 26"/>
          <p:cNvSpPr/>
          <p:nvPr/>
        </p:nvSpPr>
        <p:spPr>
          <a:xfrm>
            <a:off x="6647688" y="294436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29" name="Shape 27"/>
          <p:cNvSpPr/>
          <p:nvPr/>
        </p:nvSpPr>
        <p:spPr>
          <a:xfrm>
            <a:off x="9299448" y="2377440"/>
            <a:ext cx="2514600" cy="786384"/>
          </a:xfrm>
          <a:prstGeom prst="roundRect">
            <a:avLst>
              <a:gd name="adj" fmla="val 9302"/>
            </a:avLst>
          </a:prstGeom>
          <a:solidFill>
            <a:srgbClr val="E2F0D9"/>
          </a:solidFill>
          <a:ln w="12700">
            <a:solidFill>
              <a:srgbClr val="D7E3EE"/>
            </a:solidFill>
            <a:prstDash val="solid"/>
          </a:ln>
        </p:spPr>
      </p:sp>
      <p:sp>
        <p:nvSpPr>
          <p:cNvPr id="30" name="Text 28"/>
          <p:cNvSpPr/>
          <p:nvPr/>
        </p:nvSpPr>
        <p:spPr>
          <a:xfrm>
            <a:off x="9500616" y="2532888"/>
            <a:ext cx="211226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Liens officiels</a:t>
            </a:r>
            <a:endParaRPr lang="en-US" sz="1450" dirty="0"/>
          </a:p>
        </p:txBody>
      </p:sp>
      <p:sp>
        <p:nvSpPr>
          <p:cNvPr id="31" name="Text 29"/>
          <p:cNvSpPr/>
          <p:nvPr/>
        </p:nvSpPr>
        <p:spPr>
          <a:xfrm>
            <a:off x="9528048" y="2944368"/>
            <a:ext cx="2057400" cy="128016"/>
          </a:xfrm>
          <a:prstGeom prst="rect">
            <a:avLst/>
          </a:prstGeom>
          <a:noFill/>
          <a:ln/>
        </p:spPr>
        <p:txBody>
          <a:bodyPr wrap="square" lIns="0" tIns="0" rIns="0" bIns="0" rtlCol="0" anchor="t">
            <a:normAutofit/>
          </a:bodyPr>
          <a:lstStyle/>
          <a:p>
            <a:pPr indent="0" marL="0">
              <a:buNone/>
            </a:pPr>
            <a:r>
              <a:rPr lang="en-US" sz="980" dirty="0">
                <a:solidFill>
                  <a:srgbClr val="222222"/>
                </a:solidFill>
                <a:latin typeface="Aptos" pitchFamily="34" charset="0"/>
                <a:ea typeface="Aptos" pitchFamily="34" charset="-122"/>
                <a:cs typeface="Aptos" pitchFamily="34" charset="-120"/>
              </a:rPr>
              <a:t>À télécharger ou copier</a:t>
            </a:r>
            <a:endParaRPr lang="en-US" sz="980" dirty="0"/>
          </a:p>
        </p:txBody>
      </p:sp>
      <p:sp>
        <p:nvSpPr>
          <p:cNvPr id="32" name="Shape 30"/>
          <p:cNvSpPr/>
          <p:nvPr/>
        </p:nvSpPr>
        <p:spPr>
          <a:xfrm>
            <a:off x="2743200" y="4389120"/>
            <a:ext cx="6675120" cy="868680"/>
          </a:xfrm>
          <a:prstGeom prst="roundRect">
            <a:avLst>
              <a:gd name="adj" fmla="val 8421"/>
            </a:avLst>
          </a:prstGeom>
          <a:solidFill>
            <a:srgbClr val="17365D"/>
          </a:solidFill>
          <a:ln w="12700">
            <a:solidFill>
              <a:srgbClr val="17365D"/>
            </a:solidFill>
            <a:prstDash val="solid"/>
          </a:ln>
        </p:spPr>
      </p:sp>
      <p:sp>
        <p:nvSpPr>
          <p:cNvPr id="33" name="Text 31"/>
          <p:cNvSpPr/>
          <p:nvPr/>
        </p:nvSpPr>
        <p:spPr>
          <a:xfrm>
            <a:off x="3017520" y="4681728"/>
            <a:ext cx="6126480" cy="201168"/>
          </a:xfrm>
          <a:prstGeom prst="rect">
            <a:avLst/>
          </a:prstGeom>
          <a:noFill/>
          <a:ln/>
        </p:spPr>
        <p:txBody>
          <a:bodyPr wrap="square" lIns="0" tIns="0" rIns="0" bIns="0" rtlCol="0" anchor="ctr"/>
          <a:lstStyle/>
          <a:p>
            <a:pPr algn="ctr" indent="0" marL="0">
              <a:buNone/>
            </a:pPr>
            <a:r>
              <a:rPr lang="en-US" sz="1700" b="1" dirty="0">
                <a:solidFill>
                  <a:srgbClr val="FFFFFF"/>
                </a:solidFill>
                <a:latin typeface="Aptos Display" pitchFamily="34" charset="0"/>
                <a:ea typeface="Aptos Display" pitchFamily="34" charset="-122"/>
                <a:cs typeface="Aptos Display" pitchFamily="34" charset="-120"/>
              </a:rPr>
              <a:t>QR CODE / LIEN UNIQUE À AFFICHER ICI</a:t>
            </a:r>
            <a:endParaRPr lang="en-US" sz="17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pic>
        <p:nvPicPr>
          <p:cNvPr id="3" name="Image 0" descr="/mnt/data/a_bright_clean_digital_illustration_concept_art_batch_1.png">    </p:cNvPr>
          <p:cNvPicPr>
            <a:picLocks noChangeAspect="1"/>
          </p:cNvPicPr>
          <p:nvPr/>
        </p:nvPicPr>
        <p:blipFill>
          <a:blip r:embed="rId1"/>
          <a:srcRect l="0" r="-51" t="0" b="0"/>
          <a:stretch/>
        </p:blipFill>
        <p:spPr>
          <a:xfrm>
            <a:off x="0" y="0"/>
            <a:ext cx="12191695" cy="6858000"/>
          </a:xfrm>
          <a:prstGeom prst="rect">
            <a:avLst/>
          </a:prstGeom>
        </p:spPr>
      </p:pic>
      <p:sp>
        <p:nvSpPr>
          <p:cNvPr id="4" name="Shape 1"/>
          <p:cNvSpPr/>
          <p:nvPr/>
        </p:nvSpPr>
        <p:spPr>
          <a:xfrm>
            <a:off x="0" y="0"/>
            <a:ext cx="12191695" cy="6858000"/>
          </a:xfrm>
          <a:prstGeom prst="rect">
            <a:avLst/>
          </a:prstGeom>
          <a:solidFill>
            <a:srgbClr val="17365D">
              <a:alpha val="82000"/>
            </a:srgbClr>
          </a:solidFill>
          <a:ln w="12700">
            <a:solidFill>
              <a:srgbClr val="17365D">
                <a:alpha val="0"/>
              </a:srgbClr>
            </a:solidFill>
            <a:prstDash val="solid"/>
          </a:ln>
        </p:spPr>
      </p:sp>
      <p:sp>
        <p:nvSpPr>
          <p:cNvPr id="5" name="Text 2"/>
          <p:cNvSpPr/>
          <p:nvPr/>
        </p:nvSpPr>
        <p:spPr>
          <a:xfrm>
            <a:off x="777240" y="1874520"/>
            <a:ext cx="3200400" cy="457200"/>
          </a:xfrm>
          <a:prstGeom prst="rect">
            <a:avLst/>
          </a:prstGeom>
          <a:noFill/>
          <a:ln/>
        </p:spPr>
        <p:txBody>
          <a:bodyPr wrap="square" lIns="0" tIns="0" rIns="0" bIns="0" rtlCol="0" anchor="ctr"/>
          <a:lstStyle/>
          <a:p>
            <a:pPr algn="ctr" indent="0" marL="0">
              <a:buNone/>
            </a:pPr>
            <a:r>
              <a:rPr lang="en-US" sz="3000" b="1" dirty="0">
                <a:solidFill>
                  <a:srgbClr val="FFFFFF"/>
                </a:solidFill>
                <a:latin typeface="Aptos Display" pitchFamily="34" charset="0"/>
                <a:ea typeface="Aptos Display" pitchFamily="34" charset="-122"/>
                <a:cs typeface="Aptos Display" pitchFamily="34" charset="-120"/>
              </a:rPr>
              <a:t>CHERCHER</a:t>
            </a:r>
            <a:endParaRPr lang="en-US" sz="3000" dirty="0"/>
          </a:p>
        </p:txBody>
      </p:sp>
      <p:sp>
        <p:nvSpPr>
          <p:cNvPr id="6" name="Text 3"/>
          <p:cNvSpPr/>
          <p:nvPr/>
        </p:nvSpPr>
        <p:spPr>
          <a:xfrm>
            <a:off x="4480560" y="1874520"/>
            <a:ext cx="3200400" cy="457200"/>
          </a:xfrm>
          <a:prstGeom prst="rect">
            <a:avLst/>
          </a:prstGeom>
          <a:noFill/>
          <a:ln/>
        </p:spPr>
        <p:txBody>
          <a:bodyPr wrap="square" lIns="0" tIns="0" rIns="0" bIns="0" rtlCol="0" anchor="ctr"/>
          <a:lstStyle/>
          <a:p>
            <a:pPr algn="ctr" indent="0" marL="0">
              <a:buNone/>
            </a:pPr>
            <a:r>
              <a:rPr lang="en-US" sz="3000" b="1" dirty="0">
                <a:solidFill>
                  <a:srgbClr val="FFFFFF"/>
                </a:solidFill>
                <a:latin typeface="Aptos Display" pitchFamily="34" charset="0"/>
                <a:ea typeface="Aptos Display" pitchFamily="34" charset="-122"/>
                <a:cs typeface="Aptos Display" pitchFamily="34" charset="-120"/>
              </a:rPr>
              <a:t>ÊTRE VISIBLE</a:t>
            </a:r>
            <a:endParaRPr lang="en-US" sz="3000" dirty="0"/>
          </a:p>
        </p:txBody>
      </p:sp>
      <p:sp>
        <p:nvSpPr>
          <p:cNvPr id="7" name="Text 4"/>
          <p:cNvSpPr/>
          <p:nvPr/>
        </p:nvSpPr>
        <p:spPr>
          <a:xfrm>
            <a:off x="8183880" y="1874520"/>
            <a:ext cx="3200400" cy="457200"/>
          </a:xfrm>
          <a:prstGeom prst="rect">
            <a:avLst/>
          </a:prstGeom>
          <a:noFill/>
          <a:ln/>
        </p:spPr>
        <p:txBody>
          <a:bodyPr wrap="square" lIns="0" tIns="0" rIns="0" bIns="0" rtlCol="0" anchor="ctr"/>
          <a:lstStyle/>
          <a:p>
            <a:pPr algn="ctr" indent="0" marL="0">
              <a:buNone/>
            </a:pPr>
            <a:r>
              <a:rPr lang="en-US" sz="3000" b="1" dirty="0">
                <a:solidFill>
                  <a:srgbClr val="FFFFFF"/>
                </a:solidFill>
                <a:latin typeface="Aptos Display" pitchFamily="34" charset="0"/>
                <a:ea typeface="Aptos Display" pitchFamily="34" charset="-122"/>
                <a:cs typeface="Aptos Display" pitchFamily="34" charset="-120"/>
              </a:rPr>
              <a:t>AGIR</a:t>
            </a:r>
            <a:endParaRPr lang="en-US" sz="3000" dirty="0"/>
          </a:p>
        </p:txBody>
      </p:sp>
      <p:sp>
        <p:nvSpPr>
          <p:cNvPr id="8" name="Text 5"/>
          <p:cNvSpPr/>
          <p:nvPr/>
        </p:nvSpPr>
        <p:spPr>
          <a:xfrm>
            <a:off x="1325880" y="3200400"/>
            <a:ext cx="9555480" cy="640080"/>
          </a:xfrm>
          <a:prstGeom prst="rect">
            <a:avLst/>
          </a:prstGeom>
          <a:noFill/>
          <a:ln/>
        </p:spPr>
        <p:txBody>
          <a:bodyPr wrap="square" lIns="0" tIns="0" rIns="0" bIns="0" rtlCol="0" anchor="ctr">
            <a:normAutofit/>
          </a:bodyPr>
          <a:lstStyle/>
          <a:p>
            <a:pPr algn="ctr" indent="0" marL="0">
              <a:buNone/>
            </a:pPr>
            <a:r>
              <a:rPr lang="en-US" sz="2400" b="1" dirty="0">
                <a:solidFill>
                  <a:srgbClr val="FFFFFF"/>
                </a:solidFill>
                <a:latin typeface="Aptos Display" pitchFamily="34" charset="0"/>
                <a:ea typeface="Aptos Display" pitchFamily="34" charset="-122"/>
                <a:cs typeface="Aptos Display" pitchFamily="34" charset="-120"/>
              </a:rPr>
              <a:t>Le smartphone est un point de départ. La valeur vient de la méthode, de la pratique et du contrôle humain.</a:t>
            </a:r>
            <a:endParaRPr lang="en-US" sz="2400" dirty="0"/>
          </a:p>
        </p:txBody>
      </p:sp>
      <p:sp>
        <p:nvSpPr>
          <p:cNvPr id="9" name="Text 6"/>
          <p:cNvSpPr/>
          <p:nvPr/>
        </p:nvSpPr>
        <p:spPr>
          <a:xfrm>
            <a:off x="2468880" y="5440680"/>
            <a:ext cx="7223760" cy="274320"/>
          </a:xfrm>
          <a:prstGeom prst="rect">
            <a:avLst/>
          </a:prstGeom>
          <a:noFill/>
          <a:ln/>
        </p:spPr>
        <p:txBody>
          <a:bodyPr wrap="square" lIns="0" tIns="0" rIns="0" bIns="0" rtlCol="0" anchor="ctr"/>
          <a:lstStyle/>
          <a:p>
            <a:pPr algn="ctr" indent="0" marL="0">
              <a:buNone/>
            </a:pPr>
            <a:r>
              <a:rPr lang="en-US" sz="1500" b="1" dirty="0">
                <a:solidFill>
                  <a:srgbClr val="EAF2F8"/>
                </a:solidFill>
                <a:latin typeface="Aptos" pitchFamily="34" charset="0"/>
                <a:ea typeface="Aptos" pitchFamily="34" charset="-122"/>
                <a:cs typeface="Aptos" pitchFamily="34" charset="-120"/>
              </a:rPr>
              <a:t>Merci — Farafa Festival 2026 — Projet PIC / FIEM</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Méthode de travail</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 atelier pratique, pas une démonstration passive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Introduction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05</a:t>
            </a:r>
            <a:endParaRPr lang="en-US" sz="800" dirty="0"/>
          </a:p>
        </p:txBody>
      </p:sp>
      <p:sp>
        <p:nvSpPr>
          <p:cNvPr id="8" name="Shape 6"/>
          <p:cNvSpPr/>
          <p:nvPr/>
        </p:nvSpPr>
        <p:spPr>
          <a:xfrm>
            <a:off x="594360" y="1828800"/>
            <a:ext cx="1828800" cy="1965960"/>
          </a:xfrm>
          <a:prstGeom prst="roundRect">
            <a:avLst>
              <a:gd name="adj" fmla="val 4000"/>
            </a:avLst>
          </a:prstGeom>
          <a:solidFill>
            <a:srgbClr val="EEF5FB"/>
          </a:solidFill>
          <a:ln w="12700">
            <a:solidFill>
              <a:srgbClr val="1F4E78"/>
            </a:solidFill>
            <a:prstDash val="solid"/>
          </a:ln>
        </p:spPr>
      </p:sp>
      <p:sp>
        <p:nvSpPr>
          <p:cNvPr id="9" name="Text 7"/>
          <p:cNvSpPr/>
          <p:nvPr/>
        </p:nvSpPr>
        <p:spPr>
          <a:xfrm>
            <a:off x="1143000" y="2084832"/>
            <a:ext cx="731520" cy="411480"/>
          </a:xfrm>
          <a:prstGeom prst="rect">
            <a:avLst/>
          </a:prstGeom>
          <a:noFill/>
          <a:ln/>
        </p:spPr>
        <p:txBody>
          <a:bodyPr wrap="square" lIns="0" tIns="0" rIns="0" bIns="0" rtlCol="0" anchor="ctr"/>
          <a:lstStyle/>
          <a:p>
            <a:pPr algn="ctr" indent="0" marL="0">
              <a:buNone/>
            </a:pPr>
            <a:r>
              <a:rPr lang="en-US" sz="2500" b="1" dirty="0">
                <a:solidFill>
                  <a:srgbClr val="1F4E78"/>
                </a:solidFill>
                <a:latin typeface="Aptos Display" pitchFamily="34" charset="0"/>
                <a:ea typeface="Aptos Display" pitchFamily="34" charset="-122"/>
                <a:cs typeface="Aptos Display" pitchFamily="34" charset="-120"/>
              </a:rPr>
              <a:t>1</a:t>
            </a:r>
            <a:endParaRPr lang="en-US" sz="2500" dirty="0"/>
          </a:p>
        </p:txBody>
      </p:sp>
      <p:sp>
        <p:nvSpPr>
          <p:cNvPr id="10" name="Text 8"/>
          <p:cNvSpPr/>
          <p:nvPr/>
        </p:nvSpPr>
        <p:spPr>
          <a:xfrm>
            <a:off x="685800" y="2816352"/>
            <a:ext cx="1645920" cy="274320"/>
          </a:xfrm>
          <a:prstGeom prst="rect">
            <a:avLst/>
          </a:prstGeom>
          <a:noFill/>
          <a:ln/>
        </p:spPr>
        <p:txBody>
          <a:bodyPr wrap="square" lIns="0" tIns="0" rIns="0" bIns="0" rtlCol="0" anchor="ctr"/>
          <a:lstStyle/>
          <a:p>
            <a:pPr algn="ctr" indent="0" marL="0">
              <a:buNone/>
            </a:pPr>
            <a:r>
              <a:rPr lang="en-US" sz="1500" b="1" dirty="0">
                <a:solidFill>
                  <a:srgbClr val="222222"/>
                </a:solidFill>
                <a:latin typeface="Aptos Display" pitchFamily="34" charset="0"/>
                <a:ea typeface="Aptos Display" pitchFamily="34" charset="-122"/>
                <a:cs typeface="Aptos Display" pitchFamily="34" charset="-120"/>
              </a:rPr>
              <a:t>Expliquer</a:t>
            </a:r>
            <a:endParaRPr lang="en-US" sz="1500" dirty="0"/>
          </a:p>
        </p:txBody>
      </p:sp>
      <p:sp>
        <p:nvSpPr>
          <p:cNvPr id="11" name="Text 9"/>
          <p:cNvSpPr/>
          <p:nvPr/>
        </p:nvSpPr>
        <p:spPr>
          <a:xfrm>
            <a:off x="740664" y="3200400"/>
            <a:ext cx="1536192" cy="384048"/>
          </a:xfrm>
          <a:prstGeom prst="rect">
            <a:avLst/>
          </a:prstGeom>
          <a:noFill/>
          <a:ln/>
        </p:spPr>
        <p:txBody>
          <a:bodyPr wrap="square" lIns="0" tIns="0" rIns="0" bIns="0" rtlCol="0" anchor="ctr">
            <a:normAutofit/>
          </a:bodyPr>
          <a:lstStyle/>
          <a:p>
            <a:pPr algn="ctr" indent="0" marL="0">
              <a:buNone/>
            </a:pPr>
            <a:r>
              <a:rPr lang="en-US" sz="1050" dirty="0">
                <a:solidFill>
                  <a:srgbClr val="666666"/>
                </a:solidFill>
                <a:latin typeface="Aptos" pitchFamily="34" charset="0"/>
                <a:ea typeface="Aptos" pitchFamily="34" charset="-122"/>
                <a:cs typeface="Aptos" pitchFamily="34" charset="-120"/>
              </a:rPr>
              <a:t>Principe simple</a:t>
            </a:r>
            <a:endParaRPr lang="en-US" sz="1050" dirty="0"/>
          </a:p>
        </p:txBody>
      </p:sp>
      <p:sp>
        <p:nvSpPr>
          <p:cNvPr id="12" name="Shape 10"/>
          <p:cNvSpPr/>
          <p:nvPr/>
        </p:nvSpPr>
        <p:spPr>
          <a:xfrm>
            <a:off x="2926080" y="1828800"/>
            <a:ext cx="1828800" cy="1965960"/>
          </a:xfrm>
          <a:prstGeom prst="roundRect">
            <a:avLst>
              <a:gd name="adj" fmla="val 4000"/>
            </a:avLst>
          </a:prstGeom>
          <a:solidFill>
            <a:srgbClr val="E2F0D9"/>
          </a:solidFill>
          <a:ln w="12700">
            <a:solidFill>
              <a:srgbClr val="548235"/>
            </a:solidFill>
            <a:prstDash val="solid"/>
          </a:ln>
        </p:spPr>
      </p:sp>
      <p:sp>
        <p:nvSpPr>
          <p:cNvPr id="13" name="Text 11"/>
          <p:cNvSpPr/>
          <p:nvPr/>
        </p:nvSpPr>
        <p:spPr>
          <a:xfrm>
            <a:off x="3474720" y="2084832"/>
            <a:ext cx="731520" cy="411480"/>
          </a:xfrm>
          <a:prstGeom prst="rect">
            <a:avLst/>
          </a:prstGeom>
          <a:noFill/>
          <a:ln/>
        </p:spPr>
        <p:txBody>
          <a:bodyPr wrap="square" lIns="0" tIns="0" rIns="0" bIns="0" rtlCol="0" anchor="ctr"/>
          <a:lstStyle/>
          <a:p>
            <a:pPr algn="ctr" indent="0" marL="0">
              <a:buNone/>
            </a:pPr>
            <a:r>
              <a:rPr lang="en-US" sz="2500" b="1" dirty="0">
                <a:solidFill>
                  <a:srgbClr val="548235"/>
                </a:solidFill>
                <a:latin typeface="Aptos Display" pitchFamily="34" charset="0"/>
                <a:ea typeface="Aptos Display" pitchFamily="34" charset="-122"/>
                <a:cs typeface="Aptos Display" pitchFamily="34" charset="-120"/>
              </a:rPr>
              <a:t>2</a:t>
            </a:r>
            <a:endParaRPr lang="en-US" sz="2500" dirty="0"/>
          </a:p>
        </p:txBody>
      </p:sp>
      <p:sp>
        <p:nvSpPr>
          <p:cNvPr id="14" name="Text 12"/>
          <p:cNvSpPr/>
          <p:nvPr/>
        </p:nvSpPr>
        <p:spPr>
          <a:xfrm>
            <a:off x="3017520" y="2816352"/>
            <a:ext cx="1645920" cy="274320"/>
          </a:xfrm>
          <a:prstGeom prst="rect">
            <a:avLst/>
          </a:prstGeom>
          <a:noFill/>
          <a:ln/>
        </p:spPr>
        <p:txBody>
          <a:bodyPr wrap="square" lIns="0" tIns="0" rIns="0" bIns="0" rtlCol="0" anchor="ctr"/>
          <a:lstStyle/>
          <a:p>
            <a:pPr algn="ctr" indent="0" marL="0">
              <a:buNone/>
            </a:pPr>
            <a:r>
              <a:rPr lang="en-US" sz="1500" b="1" dirty="0">
                <a:solidFill>
                  <a:srgbClr val="222222"/>
                </a:solidFill>
                <a:latin typeface="Aptos Display" pitchFamily="34" charset="0"/>
                <a:ea typeface="Aptos Display" pitchFamily="34" charset="-122"/>
                <a:cs typeface="Aptos Display" pitchFamily="34" charset="-120"/>
              </a:rPr>
              <a:t>Montrer</a:t>
            </a:r>
            <a:endParaRPr lang="en-US" sz="1500" dirty="0"/>
          </a:p>
        </p:txBody>
      </p:sp>
      <p:sp>
        <p:nvSpPr>
          <p:cNvPr id="15" name="Text 13"/>
          <p:cNvSpPr/>
          <p:nvPr/>
        </p:nvSpPr>
        <p:spPr>
          <a:xfrm>
            <a:off x="3072384" y="3200400"/>
            <a:ext cx="1536192" cy="384048"/>
          </a:xfrm>
          <a:prstGeom prst="rect">
            <a:avLst/>
          </a:prstGeom>
          <a:noFill/>
          <a:ln/>
        </p:spPr>
        <p:txBody>
          <a:bodyPr wrap="square" lIns="0" tIns="0" rIns="0" bIns="0" rtlCol="0" anchor="ctr">
            <a:normAutofit/>
          </a:bodyPr>
          <a:lstStyle/>
          <a:p>
            <a:pPr algn="ctr" indent="0" marL="0">
              <a:buNone/>
            </a:pPr>
            <a:r>
              <a:rPr lang="en-US" sz="1050" dirty="0">
                <a:solidFill>
                  <a:srgbClr val="666666"/>
                </a:solidFill>
                <a:latin typeface="Aptos" pitchFamily="34" charset="0"/>
                <a:ea typeface="Aptos" pitchFamily="34" charset="-122"/>
                <a:cs typeface="Aptos" pitchFamily="34" charset="-120"/>
              </a:rPr>
              <a:t>Démonstration sur smartphone</a:t>
            </a:r>
            <a:endParaRPr lang="en-US" sz="1050" dirty="0"/>
          </a:p>
        </p:txBody>
      </p:sp>
      <p:sp>
        <p:nvSpPr>
          <p:cNvPr id="16" name="Shape 14"/>
          <p:cNvSpPr/>
          <p:nvPr/>
        </p:nvSpPr>
        <p:spPr>
          <a:xfrm>
            <a:off x="5257800" y="1828800"/>
            <a:ext cx="1828800" cy="1965960"/>
          </a:xfrm>
          <a:prstGeom prst="roundRect">
            <a:avLst>
              <a:gd name="adj" fmla="val 4000"/>
            </a:avLst>
          </a:prstGeom>
          <a:solidFill>
            <a:srgbClr val="EEF5FB"/>
          </a:solidFill>
          <a:ln w="12700">
            <a:solidFill>
              <a:srgbClr val="1F4E78"/>
            </a:solidFill>
            <a:prstDash val="solid"/>
          </a:ln>
        </p:spPr>
      </p:sp>
      <p:sp>
        <p:nvSpPr>
          <p:cNvPr id="17" name="Text 15"/>
          <p:cNvSpPr/>
          <p:nvPr/>
        </p:nvSpPr>
        <p:spPr>
          <a:xfrm>
            <a:off x="5806440" y="2084832"/>
            <a:ext cx="731520" cy="411480"/>
          </a:xfrm>
          <a:prstGeom prst="rect">
            <a:avLst/>
          </a:prstGeom>
          <a:noFill/>
          <a:ln/>
        </p:spPr>
        <p:txBody>
          <a:bodyPr wrap="square" lIns="0" tIns="0" rIns="0" bIns="0" rtlCol="0" anchor="ctr"/>
          <a:lstStyle/>
          <a:p>
            <a:pPr algn="ctr" indent="0" marL="0">
              <a:buNone/>
            </a:pPr>
            <a:r>
              <a:rPr lang="en-US" sz="2500" b="1" dirty="0">
                <a:solidFill>
                  <a:srgbClr val="1F4E78"/>
                </a:solidFill>
                <a:latin typeface="Aptos Display" pitchFamily="34" charset="0"/>
                <a:ea typeface="Aptos Display" pitchFamily="34" charset="-122"/>
                <a:cs typeface="Aptos Display" pitchFamily="34" charset="-120"/>
              </a:rPr>
              <a:t>3</a:t>
            </a:r>
            <a:endParaRPr lang="en-US" sz="2500" dirty="0"/>
          </a:p>
        </p:txBody>
      </p:sp>
      <p:sp>
        <p:nvSpPr>
          <p:cNvPr id="18" name="Text 16"/>
          <p:cNvSpPr/>
          <p:nvPr/>
        </p:nvSpPr>
        <p:spPr>
          <a:xfrm>
            <a:off x="5349240" y="2816352"/>
            <a:ext cx="1645920" cy="274320"/>
          </a:xfrm>
          <a:prstGeom prst="rect">
            <a:avLst/>
          </a:prstGeom>
          <a:noFill/>
          <a:ln/>
        </p:spPr>
        <p:txBody>
          <a:bodyPr wrap="square" lIns="0" tIns="0" rIns="0" bIns="0" rtlCol="0" anchor="ctr"/>
          <a:lstStyle/>
          <a:p>
            <a:pPr algn="ctr" indent="0" marL="0">
              <a:buNone/>
            </a:pPr>
            <a:r>
              <a:rPr lang="en-US" sz="1500" b="1" dirty="0">
                <a:solidFill>
                  <a:srgbClr val="222222"/>
                </a:solidFill>
                <a:latin typeface="Aptos Display" pitchFamily="34" charset="0"/>
                <a:ea typeface="Aptos Display" pitchFamily="34" charset="-122"/>
                <a:cs typeface="Aptos Display" pitchFamily="34" charset="-120"/>
              </a:rPr>
              <a:t>Pratiquer</a:t>
            </a:r>
            <a:endParaRPr lang="en-US" sz="1500" dirty="0"/>
          </a:p>
        </p:txBody>
      </p:sp>
      <p:sp>
        <p:nvSpPr>
          <p:cNvPr id="19" name="Text 17"/>
          <p:cNvSpPr/>
          <p:nvPr/>
        </p:nvSpPr>
        <p:spPr>
          <a:xfrm>
            <a:off x="5404104" y="3200400"/>
            <a:ext cx="1536192" cy="384048"/>
          </a:xfrm>
          <a:prstGeom prst="rect">
            <a:avLst/>
          </a:prstGeom>
          <a:noFill/>
          <a:ln/>
        </p:spPr>
        <p:txBody>
          <a:bodyPr wrap="square" lIns="0" tIns="0" rIns="0" bIns="0" rtlCol="0" anchor="ctr">
            <a:normAutofit/>
          </a:bodyPr>
          <a:lstStyle/>
          <a:p>
            <a:pPr algn="ctr" indent="0" marL="0">
              <a:buNone/>
            </a:pPr>
            <a:r>
              <a:rPr lang="en-US" sz="1050" dirty="0">
                <a:solidFill>
                  <a:srgbClr val="666666"/>
                </a:solidFill>
                <a:latin typeface="Aptos" pitchFamily="34" charset="0"/>
                <a:ea typeface="Aptos" pitchFamily="34" charset="-122"/>
                <a:cs typeface="Aptos" pitchFamily="34" charset="-120"/>
              </a:rPr>
              <a:t>Exercice individuel ou binôme</a:t>
            </a:r>
            <a:endParaRPr lang="en-US" sz="1050" dirty="0"/>
          </a:p>
        </p:txBody>
      </p:sp>
      <p:sp>
        <p:nvSpPr>
          <p:cNvPr id="20" name="Shape 18"/>
          <p:cNvSpPr/>
          <p:nvPr/>
        </p:nvSpPr>
        <p:spPr>
          <a:xfrm>
            <a:off x="7589520" y="1828800"/>
            <a:ext cx="1828800" cy="1965960"/>
          </a:xfrm>
          <a:prstGeom prst="roundRect">
            <a:avLst>
              <a:gd name="adj" fmla="val 4000"/>
            </a:avLst>
          </a:prstGeom>
          <a:solidFill>
            <a:srgbClr val="E2F0D9"/>
          </a:solidFill>
          <a:ln w="12700">
            <a:solidFill>
              <a:srgbClr val="548235"/>
            </a:solidFill>
            <a:prstDash val="solid"/>
          </a:ln>
        </p:spPr>
      </p:sp>
      <p:sp>
        <p:nvSpPr>
          <p:cNvPr id="21" name="Text 19"/>
          <p:cNvSpPr/>
          <p:nvPr/>
        </p:nvSpPr>
        <p:spPr>
          <a:xfrm>
            <a:off x="8138160" y="2084832"/>
            <a:ext cx="731520" cy="411480"/>
          </a:xfrm>
          <a:prstGeom prst="rect">
            <a:avLst/>
          </a:prstGeom>
          <a:noFill/>
          <a:ln/>
        </p:spPr>
        <p:txBody>
          <a:bodyPr wrap="square" lIns="0" tIns="0" rIns="0" bIns="0" rtlCol="0" anchor="ctr"/>
          <a:lstStyle/>
          <a:p>
            <a:pPr algn="ctr" indent="0" marL="0">
              <a:buNone/>
            </a:pPr>
            <a:r>
              <a:rPr lang="en-US" sz="2500" b="1" dirty="0">
                <a:solidFill>
                  <a:srgbClr val="548235"/>
                </a:solidFill>
                <a:latin typeface="Aptos Display" pitchFamily="34" charset="0"/>
                <a:ea typeface="Aptos Display" pitchFamily="34" charset="-122"/>
                <a:cs typeface="Aptos Display" pitchFamily="34" charset="-120"/>
              </a:rPr>
              <a:t>4</a:t>
            </a:r>
            <a:endParaRPr lang="en-US" sz="2500" dirty="0"/>
          </a:p>
        </p:txBody>
      </p:sp>
      <p:sp>
        <p:nvSpPr>
          <p:cNvPr id="22" name="Text 20"/>
          <p:cNvSpPr/>
          <p:nvPr/>
        </p:nvSpPr>
        <p:spPr>
          <a:xfrm>
            <a:off x="7680960" y="2816352"/>
            <a:ext cx="1645920" cy="274320"/>
          </a:xfrm>
          <a:prstGeom prst="rect">
            <a:avLst/>
          </a:prstGeom>
          <a:noFill/>
          <a:ln/>
        </p:spPr>
        <p:txBody>
          <a:bodyPr wrap="square" lIns="0" tIns="0" rIns="0" bIns="0" rtlCol="0" anchor="ctr"/>
          <a:lstStyle/>
          <a:p>
            <a:pPr algn="ctr" indent="0" marL="0">
              <a:buNone/>
            </a:pPr>
            <a:r>
              <a:rPr lang="en-US" sz="1500" b="1" dirty="0">
                <a:solidFill>
                  <a:srgbClr val="222222"/>
                </a:solidFill>
                <a:latin typeface="Aptos Display" pitchFamily="34" charset="0"/>
                <a:ea typeface="Aptos Display" pitchFamily="34" charset="-122"/>
                <a:cs typeface="Aptos Display" pitchFamily="34" charset="-120"/>
              </a:rPr>
              <a:t>Partager</a:t>
            </a:r>
            <a:endParaRPr lang="en-US" sz="1500" dirty="0"/>
          </a:p>
        </p:txBody>
      </p:sp>
      <p:sp>
        <p:nvSpPr>
          <p:cNvPr id="23" name="Text 21"/>
          <p:cNvSpPr/>
          <p:nvPr/>
        </p:nvSpPr>
        <p:spPr>
          <a:xfrm>
            <a:off x="7735824" y="3200400"/>
            <a:ext cx="1536192" cy="384048"/>
          </a:xfrm>
          <a:prstGeom prst="rect">
            <a:avLst/>
          </a:prstGeom>
          <a:noFill/>
          <a:ln/>
        </p:spPr>
        <p:txBody>
          <a:bodyPr wrap="square" lIns="0" tIns="0" rIns="0" bIns="0" rtlCol="0" anchor="ctr">
            <a:normAutofit/>
          </a:bodyPr>
          <a:lstStyle/>
          <a:p>
            <a:pPr algn="ctr" indent="0" marL="0">
              <a:buNone/>
            </a:pPr>
            <a:r>
              <a:rPr lang="en-US" sz="1050" dirty="0">
                <a:solidFill>
                  <a:srgbClr val="666666"/>
                </a:solidFill>
                <a:latin typeface="Aptos" pitchFamily="34" charset="0"/>
                <a:ea typeface="Aptos" pitchFamily="34" charset="-122"/>
                <a:cs typeface="Aptos" pitchFamily="34" charset="-120"/>
              </a:rPr>
              <a:t>2 ou 3 retours rapides</a:t>
            </a:r>
            <a:endParaRPr lang="en-US" sz="1050" dirty="0"/>
          </a:p>
        </p:txBody>
      </p:sp>
      <p:sp>
        <p:nvSpPr>
          <p:cNvPr id="24" name="Shape 22"/>
          <p:cNvSpPr/>
          <p:nvPr/>
        </p:nvSpPr>
        <p:spPr>
          <a:xfrm>
            <a:off x="9921240" y="1828800"/>
            <a:ext cx="1828800" cy="1965960"/>
          </a:xfrm>
          <a:prstGeom prst="roundRect">
            <a:avLst>
              <a:gd name="adj" fmla="val 4000"/>
            </a:avLst>
          </a:prstGeom>
          <a:solidFill>
            <a:srgbClr val="EEF5FB"/>
          </a:solidFill>
          <a:ln w="12700">
            <a:solidFill>
              <a:srgbClr val="1F4E78"/>
            </a:solidFill>
            <a:prstDash val="solid"/>
          </a:ln>
        </p:spPr>
      </p:sp>
      <p:sp>
        <p:nvSpPr>
          <p:cNvPr id="25" name="Text 23"/>
          <p:cNvSpPr/>
          <p:nvPr/>
        </p:nvSpPr>
        <p:spPr>
          <a:xfrm>
            <a:off x="10469880" y="2084832"/>
            <a:ext cx="731520" cy="411480"/>
          </a:xfrm>
          <a:prstGeom prst="rect">
            <a:avLst/>
          </a:prstGeom>
          <a:noFill/>
          <a:ln/>
        </p:spPr>
        <p:txBody>
          <a:bodyPr wrap="square" lIns="0" tIns="0" rIns="0" bIns="0" rtlCol="0" anchor="ctr"/>
          <a:lstStyle/>
          <a:p>
            <a:pPr algn="ctr" indent="0" marL="0">
              <a:buNone/>
            </a:pPr>
            <a:r>
              <a:rPr lang="en-US" sz="2500" b="1" dirty="0">
                <a:solidFill>
                  <a:srgbClr val="1F4E78"/>
                </a:solidFill>
                <a:latin typeface="Aptos Display" pitchFamily="34" charset="0"/>
                <a:ea typeface="Aptos Display" pitchFamily="34" charset="-122"/>
                <a:cs typeface="Aptos Display" pitchFamily="34" charset="-120"/>
              </a:rPr>
              <a:t>5</a:t>
            </a:r>
            <a:endParaRPr lang="en-US" sz="2500" dirty="0"/>
          </a:p>
        </p:txBody>
      </p:sp>
      <p:sp>
        <p:nvSpPr>
          <p:cNvPr id="26" name="Text 24"/>
          <p:cNvSpPr/>
          <p:nvPr/>
        </p:nvSpPr>
        <p:spPr>
          <a:xfrm>
            <a:off x="10012680" y="2816352"/>
            <a:ext cx="1645920" cy="274320"/>
          </a:xfrm>
          <a:prstGeom prst="rect">
            <a:avLst/>
          </a:prstGeom>
          <a:noFill/>
          <a:ln/>
        </p:spPr>
        <p:txBody>
          <a:bodyPr wrap="square" lIns="0" tIns="0" rIns="0" bIns="0" rtlCol="0" anchor="ctr"/>
          <a:lstStyle/>
          <a:p>
            <a:pPr algn="ctr" indent="0" marL="0">
              <a:buNone/>
            </a:pPr>
            <a:r>
              <a:rPr lang="en-US" sz="1500" b="1" dirty="0">
                <a:solidFill>
                  <a:srgbClr val="222222"/>
                </a:solidFill>
                <a:latin typeface="Aptos Display" pitchFamily="34" charset="0"/>
                <a:ea typeface="Aptos Display" pitchFamily="34" charset="-122"/>
                <a:cs typeface="Aptos Display" pitchFamily="34" charset="-120"/>
              </a:rPr>
              <a:t>Retenir</a:t>
            </a:r>
            <a:endParaRPr lang="en-US" sz="1500" dirty="0"/>
          </a:p>
        </p:txBody>
      </p:sp>
      <p:sp>
        <p:nvSpPr>
          <p:cNvPr id="27" name="Text 25"/>
          <p:cNvSpPr/>
          <p:nvPr/>
        </p:nvSpPr>
        <p:spPr>
          <a:xfrm>
            <a:off x="10067544" y="3200400"/>
            <a:ext cx="1536192" cy="384048"/>
          </a:xfrm>
          <a:prstGeom prst="rect">
            <a:avLst/>
          </a:prstGeom>
          <a:noFill/>
          <a:ln/>
        </p:spPr>
        <p:txBody>
          <a:bodyPr wrap="square" lIns="0" tIns="0" rIns="0" bIns="0" rtlCol="0" anchor="ctr">
            <a:normAutofit/>
          </a:bodyPr>
          <a:lstStyle/>
          <a:p>
            <a:pPr algn="ctr" indent="0" marL="0">
              <a:buNone/>
            </a:pPr>
            <a:r>
              <a:rPr lang="en-US" sz="1050" dirty="0">
                <a:solidFill>
                  <a:srgbClr val="666666"/>
                </a:solidFill>
                <a:latin typeface="Aptos" pitchFamily="34" charset="0"/>
                <a:ea typeface="Aptos" pitchFamily="34" charset="-122"/>
                <a:cs typeface="Aptos" pitchFamily="34" charset="-120"/>
              </a:rPr>
              <a:t>Une règle mémorisable</a:t>
            </a:r>
            <a:endParaRPr lang="en-US" sz="1050" dirty="0"/>
          </a:p>
        </p:txBody>
      </p:sp>
      <p:sp>
        <p:nvSpPr>
          <p:cNvPr id="28" name="Text 26"/>
          <p:cNvSpPr/>
          <p:nvPr/>
        </p:nvSpPr>
        <p:spPr>
          <a:xfrm>
            <a:off x="1051560" y="5074920"/>
            <a:ext cx="10058400" cy="438912"/>
          </a:xfrm>
          <a:prstGeom prst="rect">
            <a:avLst/>
          </a:prstGeom>
          <a:noFill/>
          <a:ln/>
        </p:spPr>
        <p:txBody>
          <a:bodyPr wrap="square" lIns="0" tIns="0" rIns="0" bIns="0" rtlCol="0" anchor="ctr"/>
          <a:lstStyle/>
          <a:p>
            <a:pPr algn="ctr" indent="0" marL="0">
              <a:buNone/>
            </a:pPr>
            <a:r>
              <a:rPr lang="en-US" sz="2000" b="1" dirty="0">
                <a:solidFill>
                  <a:srgbClr val="C00000"/>
                </a:solidFill>
                <a:latin typeface="Aptos Display" pitchFamily="34" charset="0"/>
                <a:ea typeface="Aptos Display" pitchFamily="34" charset="-122"/>
                <a:cs typeface="Aptos Display" pitchFamily="34" charset="-120"/>
              </a:rPr>
              <a:t>Règle d’or : ne rien publier sans vérifier, personnaliser et sécuriser.</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Préparer son smartphone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Avant les outils : batterie, compte, dossiers et sécurité</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Introduction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06</a:t>
            </a:r>
            <a:endParaRPr lang="en-US" sz="800" dirty="0"/>
          </a:p>
        </p:txBody>
      </p:sp>
      <p:sp>
        <p:nvSpPr>
          <p:cNvPr id="8" name="Shape 6"/>
          <p:cNvSpPr/>
          <p:nvPr/>
        </p:nvSpPr>
        <p:spPr>
          <a:xfrm>
            <a:off x="640080" y="1234440"/>
            <a:ext cx="3520440" cy="1005840"/>
          </a:xfrm>
          <a:prstGeom prst="roundRect">
            <a:avLst>
              <a:gd name="adj" fmla="val 7273"/>
            </a:avLst>
          </a:prstGeom>
          <a:solidFill>
            <a:srgbClr val="EEF5FB"/>
          </a:solidFill>
          <a:ln w="12700">
            <a:solidFill>
              <a:srgbClr val="D7E3EE"/>
            </a:solidFill>
            <a:prstDash val="solid"/>
          </a:ln>
        </p:spPr>
      </p:sp>
      <p:sp>
        <p:nvSpPr>
          <p:cNvPr id="9" name="Text 7"/>
          <p:cNvSpPr/>
          <p:nvPr/>
        </p:nvSpPr>
        <p:spPr>
          <a:xfrm>
            <a:off x="79552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0" name="Text 8"/>
          <p:cNvSpPr/>
          <p:nvPr/>
        </p:nvSpPr>
        <p:spPr>
          <a:xfrm>
            <a:off x="1298448" y="1389888"/>
            <a:ext cx="271576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1. Technique</a:t>
            </a:r>
            <a:endParaRPr lang="en-US" sz="1450" dirty="0"/>
          </a:p>
        </p:txBody>
      </p:sp>
      <p:sp>
        <p:nvSpPr>
          <p:cNvPr id="11" name="Text 9"/>
          <p:cNvSpPr/>
          <p:nvPr/>
        </p:nvSpPr>
        <p:spPr>
          <a:xfrm>
            <a:off x="868680" y="1764792"/>
            <a:ext cx="3063240" cy="365760"/>
          </a:xfrm>
          <a:prstGeom prst="rect">
            <a:avLst/>
          </a:prstGeom>
          <a:noFill/>
          <a:ln/>
        </p:spPr>
        <p:txBody>
          <a:bodyPr wrap="square" lIns="508" tIns="508" rIns="508" bIns="508" rtlCol="0" anchor="t">
            <a:normAutofit/>
          </a:bodyPr>
          <a:lstStyle/>
          <a:p>
            <a:pPr marL="152400" indent="-152400">
              <a:buSzPct val="100000"/>
              <a:buChar char="•"/>
            </a:pPr>
            <a:r>
              <a:rPr lang="en-US" sz="1120" dirty="0">
                <a:solidFill>
                  <a:srgbClr val="222222"/>
                </a:solidFill>
                <a:latin typeface="Aptos" pitchFamily="34" charset="0"/>
                <a:ea typeface="Aptos" pitchFamily="34" charset="-122"/>
                <a:cs typeface="Aptos" pitchFamily="34" charset="-120"/>
              </a:rPr>
              <a:t>Batterie chargée</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Connexion active</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Navigateur à jour</a:t>
            </a:r>
            <a:endParaRPr lang="en-US" sz="1120" dirty="0"/>
          </a:p>
        </p:txBody>
      </p:sp>
      <p:sp>
        <p:nvSpPr>
          <p:cNvPr id="12" name="Shape 10"/>
          <p:cNvSpPr/>
          <p:nvPr/>
        </p:nvSpPr>
        <p:spPr>
          <a:xfrm>
            <a:off x="4343400" y="1234440"/>
            <a:ext cx="3520440" cy="1005840"/>
          </a:xfrm>
          <a:prstGeom prst="roundRect">
            <a:avLst>
              <a:gd name="adj" fmla="val 7273"/>
            </a:avLst>
          </a:prstGeom>
          <a:solidFill>
            <a:srgbClr val="E2F0D9"/>
          </a:solidFill>
          <a:ln w="12700">
            <a:solidFill>
              <a:srgbClr val="D7E3EE"/>
            </a:solidFill>
            <a:prstDash val="solid"/>
          </a:ln>
        </p:spPr>
      </p:sp>
      <p:sp>
        <p:nvSpPr>
          <p:cNvPr id="13" name="Text 11"/>
          <p:cNvSpPr/>
          <p:nvPr/>
        </p:nvSpPr>
        <p:spPr>
          <a:xfrm>
            <a:off x="449884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4" name="Text 12"/>
          <p:cNvSpPr/>
          <p:nvPr/>
        </p:nvSpPr>
        <p:spPr>
          <a:xfrm>
            <a:off x="5001768" y="1389888"/>
            <a:ext cx="271576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2. Compte</a:t>
            </a:r>
            <a:endParaRPr lang="en-US" sz="1450" dirty="0"/>
          </a:p>
        </p:txBody>
      </p:sp>
      <p:sp>
        <p:nvSpPr>
          <p:cNvPr id="15" name="Text 13"/>
          <p:cNvSpPr/>
          <p:nvPr/>
        </p:nvSpPr>
        <p:spPr>
          <a:xfrm>
            <a:off x="4572000" y="1764792"/>
            <a:ext cx="3063240" cy="365760"/>
          </a:xfrm>
          <a:prstGeom prst="rect">
            <a:avLst/>
          </a:prstGeom>
          <a:noFill/>
          <a:ln/>
        </p:spPr>
        <p:txBody>
          <a:bodyPr wrap="square" lIns="508" tIns="508" rIns="508" bIns="508" rtlCol="0" anchor="t">
            <a:normAutofit/>
          </a:bodyPr>
          <a:lstStyle/>
          <a:p>
            <a:pPr marL="152400" indent="-152400">
              <a:buSzPct val="100000"/>
              <a:buChar char="•"/>
            </a:pPr>
            <a:r>
              <a:rPr lang="en-US" sz="1120" dirty="0">
                <a:solidFill>
                  <a:srgbClr val="222222"/>
                </a:solidFill>
                <a:latin typeface="Aptos" pitchFamily="34" charset="0"/>
                <a:ea typeface="Aptos" pitchFamily="34" charset="-122"/>
                <a:cs typeface="Aptos" pitchFamily="34" charset="-120"/>
              </a:rPr>
              <a:t>Adresse e-mail accessible</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Mot de passe récupérable</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Validation possible</a:t>
            </a:r>
            <a:endParaRPr lang="en-US" sz="1120" dirty="0"/>
          </a:p>
        </p:txBody>
      </p:sp>
      <p:sp>
        <p:nvSpPr>
          <p:cNvPr id="16" name="Shape 14"/>
          <p:cNvSpPr/>
          <p:nvPr/>
        </p:nvSpPr>
        <p:spPr>
          <a:xfrm>
            <a:off x="8046720" y="1234440"/>
            <a:ext cx="3520440" cy="1005840"/>
          </a:xfrm>
          <a:prstGeom prst="roundRect">
            <a:avLst>
              <a:gd name="adj" fmla="val 7273"/>
            </a:avLst>
          </a:prstGeom>
          <a:solidFill>
            <a:srgbClr val="FCE4D6"/>
          </a:solidFill>
          <a:ln w="12700">
            <a:solidFill>
              <a:srgbClr val="D7E3EE"/>
            </a:solidFill>
            <a:prstDash val="solid"/>
          </a:ln>
        </p:spPr>
      </p:sp>
      <p:sp>
        <p:nvSpPr>
          <p:cNvPr id="17" name="Text 15"/>
          <p:cNvSpPr/>
          <p:nvPr/>
        </p:nvSpPr>
        <p:spPr>
          <a:xfrm>
            <a:off x="8202168"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8" name="Text 16"/>
          <p:cNvSpPr/>
          <p:nvPr/>
        </p:nvSpPr>
        <p:spPr>
          <a:xfrm>
            <a:off x="8705088" y="1389888"/>
            <a:ext cx="271576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3. Projet</a:t>
            </a:r>
            <a:endParaRPr lang="en-US" sz="1450" dirty="0"/>
          </a:p>
        </p:txBody>
      </p:sp>
      <p:sp>
        <p:nvSpPr>
          <p:cNvPr id="19" name="Text 17"/>
          <p:cNvSpPr/>
          <p:nvPr/>
        </p:nvSpPr>
        <p:spPr>
          <a:xfrm>
            <a:off x="8275320" y="1764792"/>
            <a:ext cx="3063240" cy="365760"/>
          </a:xfrm>
          <a:prstGeom prst="rect">
            <a:avLst/>
          </a:prstGeom>
          <a:noFill/>
          <a:ln/>
        </p:spPr>
        <p:txBody>
          <a:bodyPr wrap="square" lIns="508" tIns="508" rIns="508" bIns="508" rtlCol="0" anchor="t">
            <a:normAutofit/>
          </a:bodyPr>
          <a:lstStyle/>
          <a:p>
            <a:pPr marL="152400" indent="-152400">
              <a:buSzPct val="100000"/>
              <a:buChar char="•"/>
            </a:pPr>
            <a:r>
              <a:rPr lang="en-US" sz="1120" dirty="0">
                <a:solidFill>
                  <a:srgbClr val="222222"/>
                </a:solidFill>
                <a:latin typeface="Aptos" pitchFamily="34" charset="0"/>
                <a:ea typeface="Aptos" pitchFamily="34" charset="-122"/>
                <a:cs typeface="Aptos" pitchFamily="34" charset="-120"/>
              </a:rPr>
              <a:t>Compétence à présenter</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Produit ou service</a:t>
            </a:r>
            <a:endParaRPr lang="en-US" sz="1120" dirty="0"/>
          </a:p>
          <a:p>
            <a:pPr marL="152400" indent="-152400">
              <a:buSzPct val="100000"/>
              <a:buChar char="•"/>
            </a:pPr>
            <a:r>
              <a:rPr lang="en-US" sz="1120" dirty="0">
                <a:solidFill>
                  <a:srgbClr val="222222"/>
                </a:solidFill>
                <a:latin typeface="Aptos" pitchFamily="34" charset="0"/>
                <a:ea typeface="Aptos" pitchFamily="34" charset="-122"/>
                <a:cs typeface="Aptos" pitchFamily="34" charset="-120"/>
              </a:rPr>
              <a:t>Objectif à travailler</a:t>
            </a:r>
            <a:endParaRPr lang="en-US" sz="1120" dirty="0"/>
          </a:p>
        </p:txBody>
      </p:sp>
      <p:sp>
        <p:nvSpPr>
          <p:cNvPr id="20" name="Shape 18"/>
          <p:cNvSpPr/>
          <p:nvPr/>
        </p:nvSpPr>
        <p:spPr>
          <a:xfrm>
            <a:off x="1828800" y="3017520"/>
            <a:ext cx="8549640" cy="1325880"/>
          </a:xfrm>
          <a:prstGeom prst="roundRect">
            <a:avLst>
              <a:gd name="adj" fmla="val 5517"/>
            </a:avLst>
          </a:prstGeom>
          <a:solidFill>
            <a:srgbClr val="F8FBFD"/>
          </a:solidFill>
          <a:ln w="12700">
            <a:solidFill>
              <a:srgbClr val="D7E3EE"/>
            </a:solidFill>
            <a:prstDash val="solid"/>
          </a:ln>
        </p:spPr>
      </p:sp>
      <p:sp>
        <p:nvSpPr>
          <p:cNvPr id="21" name="Text 19"/>
          <p:cNvSpPr/>
          <p:nvPr/>
        </p:nvSpPr>
        <p:spPr>
          <a:xfrm>
            <a:off x="2057400" y="3218688"/>
            <a:ext cx="3840480" cy="237744"/>
          </a:xfrm>
          <a:prstGeom prst="rect">
            <a:avLst/>
          </a:prstGeom>
          <a:noFill/>
          <a:ln/>
        </p:spPr>
        <p:txBody>
          <a:bodyPr wrap="square" lIns="0" tIns="0" rIns="0" bIns="0" rtlCol="0" anchor="ctr"/>
          <a:lstStyle/>
          <a:p>
            <a:pPr indent="0" marL="0">
              <a:buNone/>
            </a:pPr>
            <a:r>
              <a:rPr lang="en-US" sz="1600" b="1" dirty="0">
                <a:solidFill>
                  <a:srgbClr val="17365D"/>
                </a:solidFill>
                <a:latin typeface="Aptos Display" pitchFamily="34" charset="0"/>
                <a:ea typeface="Aptos Display" pitchFamily="34" charset="-122"/>
                <a:cs typeface="Aptos Display" pitchFamily="34" charset="-120"/>
              </a:rPr>
              <a:t>Créer un dossier de travail</a:t>
            </a:r>
            <a:endParaRPr lang="en-US" sz="1600" dirty="0"/>
          </a:p>
        </p:txBody>
      </p:sp>
      <p:sp>
        <p:nvSpPr>
          <p:cNvPr id="22" name="Text 20"/>
          <p:cNvSpPr/>
          <p:nvPr/>
        </p:nvSpPr>
        <p:spPr>
          <a:xfrm>
            <a:off x="2057400" y="3611880"/>
            <a:ext cx="8138160" cy="347472"/>
          </a:xfrm>
          <a:prstGeom prst="rect">
            <a:avLst/>
          </a:prstGeom>
          <a:noFill/>
          <a:ln/>
        </p:spPr>
        <p:txBody>
          <a:bodyPr wrap="square" lIns="0" tIns="0" rIns="0" bIns="0" rtlCol="0" anchor="ctr"/>
          <a:lstStyle/>
          <a:p>
            <a:pPr indent="0" marL="0">
              <a:buNone/>
            </a:pPr>
            <a:r>
              <a:rPr lang="en-US" sz="1700" b="1" dirty="0">
                <a:solidFill>
                  <a:srgbClr val="0F6B78"/>
                </a:solidFill>
                <a:latin typeface="Aptos Mono" pitchFamily="34" charset="0"/>
                <a:ea typeface="Aptos Mono" pitchFamily="34" charset="-122"/>
                <a:cs typeface="Aptos Mono" pitchFamily="34" charset="-120"/>
              </a:rPr>
              <a:t>FARAFA_2026_MON_PROJET_NUMERIQUE</a:t>
            </a:r>
            <a:endParaRPr lang="en-US" sz="1700" dirty="0"/>
          </a:p>
        </p:txBody>
      </p:sp>
      <p:sp>
        <p:nvSpPr>
          <p:cNvPr id="23" name="Text 21"/>
          <p:cNvSpPr/>
          <p:nvPr/>
        </p:nvSpPr>
        <p:spPr>
          <a:xfrm>
            <a:off x="2057400" y="4041648"/>
            <a:ext cx="8183880" cy="210312"/>
          </a:xfrm>
          <a:prstGeom prst="rect">
            <a:avLst/>
          </a:prstGeom>
          <a:noFill/>
          <a:ln/>
        </p:spPr>
        <p:txBody>
          <a:bodyPr wrap="square" lIns="0" tIns="0" rIns="0" bIns="0" rtlCol="0" anchor="ctr">
            <a:normAutofit/>
          </a:bodyPr>
          <a:lstStyle/>
          <a:p>
            <a:pPr indent="0" marL="0">
              <a:buNone/>
            </a:pPr>
            <a:r>
              <a:rPr lang="en-US" sz="950" dirty="0">
                <a:solidFill>
                  <a:srgbClr val="666666"/>
                </a:solidFill>
                <a:latin typeface="Aptos" pitchFamily="34" charset="0"/>
                <a:ea typeface="Aptos" pitchFamily="34" charset="-122"/>
                <a:cs typeface="Aptos" pitchFamily="34" charset="-120"/>
              </a:rPr>
              <a:t>Sous-dossiers : Profil • Recherches • Photos • Catalogue • IA • Candidatures/Commandes</a:t>
            </a:r>
            <a:endParaRPr lang="en-US" sz="950" dirty="0"/>
          </a:p>
        </p:txBody>
      </p:sp>
      <p:sp>
        <p:nvSpPr>
          <p:cNvPr id="24" name="Shape 22"/>
          <p:cNvSpPr/>
          <p:nvPr/>
        </p:nvSpPr>
        <p:spPr>
          <a:xfrm>
            <a:off x="566928" y="5074920"/>
            <a:ext cx="5509260" cy="822960"/>
          </a:xfrm>
          <a:prstGeom prst="roundRect">
            <a:avLst>
              <a:gd name="adj" fmla="val 8889"/>
            </a:avLst>
          </a:prstGeom>
          <a:solidFill>
            <a:srgbClr val="F4CCCC"/>
          </a:solidFill>
          <a:ln w="12700">
            <a:solidFill>
              <a:srgbClr val="D7E3EE"/>
            </a:solidFill>
            <a:prstDash val="solid"/>
          </a:ln>
        </p:spPr>
      </p:sp>
      <p:sp>
        <p:nvSpPr>
          <p:cNvPr id="25" name="Text 23"/>
          <p:cNvSpPr/>
          <p:nvPr/>
        </p:nvSpPr>
        <p:spPr>
          <a:xfrm>
            <a:off x="768096" y="5230368"/>
            <a:ext cx="5106924"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À ne jamais partager</a:t>
            </a:r>
            <a:endParaRPr lang="en-US" sz="1450" dirty="0"/>
          </a:p>
        </p:txBody>
      </p:sp>
      <p:sp>
        <p:nvSpPr>
          <p:cNvPr id="26" name="Text 24"/>
          <p:cNvSpPr/>
          <p:nvPr/>
        </p:nvSpPr>
        <p:spPr>
          <a:xfrm>
            <a:off x="795528" y="5641848"/>
            <a:ext cx="5052060" cy="164592"/>
          </a:xfrm>
          <a:prstGeom prst="rect">
            <a:avLst/>
          </a:prstGeom>
          <a:noFill/>
          <a:ln/>
        </p:spPr>
        <p:txBody>
          <a:bodyPr wrap="square" lIns="0" tIns="0" rIns="0" bIns="0" rtlCol="0" anchor="t">
            <a:normAutofit/>
          </a:bodyPr>
          <a:lstStyle/>
          <a:p>
            <a:pPr indent="0" marL="0">
              <a:buNone/>
            </a:pPr>
            <a:r>
              <a:rPr lang="en-US" sz="1020" dirty="0">
                <a:solidFill>
                  <a:srgbClr val="222222"/>
                </a:solidFill>
                <a:latin typeface="Aptos" pitchFamily="34" charset="0"/>
                <a:ea typeface="Aptos" pitchFamily="34" charset="-122"/>
                <a:cs typeface="Aptos" pitchFamily="34" charset="-120"/>
              </a:rPr>
              <a:t>Mot de passe, code SMS, code Mobile Money, données clients</a:t>
            </a:r>
            <a:endParaRPr lang="en-US" sz="1020" dirty="0"/>
          </a:p>
        </p:txBody>
      </p:sp>
      <p:sp>
        <p:nvSpPr>
          <p:cNvPr id="27" name="Shape 25"/>
          <p:cNvSpPr/>
          <p:nvPr/>
        </p:nvSpPr>
        <p:spPr>
          <a:xfrm>
            <a:off x="6213348" y="5074920"/>
            <a:ext cx="5509260" cy="822960"/>
          </a:xfrm>
          <a:prstGeom prst="roundRect">
            <a:avLst>
              <a:gd name="adj" fmla="val 8889"/>
            </a:avLst>
          </a:prstGeom>
          <a:solidFill>
            <a:srgbClr val="E2F0D9"/>
          </a:solidFill>
          <a:ln w="12700">
            <a:solidFill>
              <a:srgbClr val="D7E3EE"/>
            </a:solidFill>
            <a:prstDash val="solid"/>
          </a:ln>
        </p:spPr>
      </p:sp>
      <p:sp>
        <p:nvSpPr>
          <p:cNvPr id="28" name="Text 26"/>
          <p:cNvSpPr/>
          <p:nvPr/>
        </p:nvSpPr>
        <p:spPr>
          <a:xfrm>
            <a:off x="6414516" y="5230368"/>
            <a:ext cx="5106924"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À sauvegarder</a:t>
            </a:r>
            <a:endParaRPr lang="en-US" sz="1450" dirty="0"/>
          </a:p>
        </p:txBody>
      </p:sp>
      <p:sp>
        <p:nvSpPr>
          <p:cNvPr id="29" name="Text 27"/>
          <p:cNvSpPr/>
          <p:nvPr/>
        </p:nvSpPr>
        <p:spPr>
          <a:xfrm>
            <a:off x="6441948" y="5641848"/>
            <a:ext cx="5052060" cy="164592"/>
          </a:xfrm>
          <a:prstGeom prst="rect">
            <a:avLst/>
          </a:prstGeom>
          <a:noFill/>
          <a:ln/>
        </p:spPr>
        <p:txBody>
          <a:bodyPr wrap="square" lIns="0" tIns="0" rIns="0" bIns="0" rtlCol="0" anchor="t">
            <a:normAutofit/>
          </a:bodyPr>
          <a:lstStyle/>
          <a:p>
            <a:pPr indent="0" marL="0">
              <a:buNone/>
            </a:pPr>
            <a:r>
              <a:rPr lang="en-US" sz="1020" dirty="0">
                <a:solidFill>
                  <a:srgbClr val="222222"/>
                </a:solidFill>
                <a:latin typeface="Aptos" pitchFamily="34" charset="0"/>
                <a:ea typeface="Aptos" pitchFamily="34" charset="-122"/>
                <a:cs typeface="Aptos" pitchFamily="34" charset="-120"/>
              </a:rPr>
              <a:t>CV, fiches produit, prompts, photos, tableaux de suivi</a:t>
            </a:r>
            <a:endParaRPr lang="en-US" sz="10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pic>
        <p:nvPicPr>
          <p:cNvPr id="3" name="Image 0" descr="/mnt/data/wide_clean_vector_illustration_ui_concept_scene_batch_2.png">    </p:cNvPr>
          <p:cNvPicPr>
            <a:picLocks noChangeAspect="1"/>
          </p:cNvPicPr>
          <p:nvPr/>
        </p:nvPicPr>
        <p:blipFill>
          <a:blip r:embed="rId1"/>
          <a:srcRect l="8000" r="36245" t="0" b="0"/>
          <a:stretch/>
        </p:blipFill>
        <p:spPr>
          <a:xfrm>
            <a:off x="5394960" y="0"/>
            <a:ext cx="6793992" cy="6858000"/>
          </a:xfrm>
          <a:prstGeom prst="rect">
            <a:avLst/>
          </a:prstGeom>
        </p:spPr>
      </p:pic>
      <p:sp>
        <p:nvSpPr>
          <p:cNvPr id="4" name="Shape 1"/>
          <p:cNvSpPr/>
          <p:nvPr/>
        </p:nvSpPr>
        <p:spPr>
          <a:xfrm>
            <a:off x="0" y="0"/>
            <a:ext cx="5715000" cy="6858000"/>
          </a:xfrm>
          <a:prstGeom prst="rect">
            <a:avLst/>
          </a:prstGeom>
          <a:solidFill>
            <a:srgbClr val="1F4E78"/>
          </a:solidFill>
          <a:ln w="12700">
            <a:solidFill>
              <a:srgbClr val="1F4E78">
                <a:alpha val="0"/>
              </a:srgbClr>
            </a:solidFill>
            <a:prstDash val="solid"/>
          </a:ln>
        </p:spPr>
      </p:sp>
      <p:sp>
        <p:nvSpPr>
          <p:cNvPr id="5" name="Text 2"/>
          <p:cNvSpPr/>
          <p:nvPr/>
        </p:nvSpPr>
        <p:spPr>
          <a:xfrm>
            <a:off x="594360" y="1051560"/>
            <a:ext cx="1828800" cy="219456"/>
          </a:xfrm>
          <a:prstGeom prst="rect">
            <a:avLst/>
          </a:prstGeom>
          <a:noFill/>
          <a:ln/>
        </p:spPr>
        <p:txBody>
          <a:bodyPr wrap="square" lIns="0" tIns="0" rIns="0" bIns="0" rtlCol="0" anchor="ctr"/>
          <a:lstStyle/>
          <a:p>
            <a:pPr indent="0" marL="0">
              <a:buNone/>
            </a:pPr>
            <a:r>
              <a:rPr lang="en-US" sz="1000" b="1" dirty="0">
                <a:solidFill>
                  <a:srgbClr val="CFE2F3"/>
                </a:solidFill>
                <a:latin typeface="Aptos" pitchFamily="34" charset="0"/>
                <a:ea typeface="Aptos" pitchFamily="34" charset="-122"/>
                <a:cs typeface="Aptos" pitchFamily="34" charset="-120"/>
              </a:rPr>
              <a:t>BLOC 1</a:t>
            </a:r>
            <a:endParaRPr lang="en-US" sz="1000" dirty="0"/>
          </a:p>
        </p:txBody>
      </p:sp>
      <p:sp>
        <p:nvSpPr>
          <p:cNvPr id="6" name="Text 3"/>
          <p:cNvSpPr/>
          <p:nvPr/>
        </p:nvSpPr>
        <p:spPr>
          <a:xfrm>
            <a:off x="566928" y="1417320"/>
            <a:ext cx="4800600" cy="1234440"/>
          </a:xfrm>
          <a:prstGeom prst="rect">
            <a:avLst/>
          </a:prstGeom>
          <a:noFill/>
          <a:ln/>
        </p:spPr>
        <p:txBody>
          <a:bodyPr wrap="square" lIns="0" tIns="0" rIns="0" bIns="0" rtlCol="0" anchor="ctr">
            <a:normAutofit/>
          </a:bodyPr>
          <a:lstStyle/>
          <a:p>
            <a:pPr indent="0" marL="0">
              <a:buNone/>
            </a:pPr>
            <a:r>
              <a:rPr lang="en-US" sz="3200" b="1" dirty="0">
                <a:solidFill>
                  <a:srgbClr val="FFFFFF"/>
                </a:solidFill>
                <a:latin typeface="Aptos Display" pitchFamily="34" charset="0"/>
                <a:ea typeface="Aptos Display" pitchFamily="34" charset="-122"/>
                <a:cs typeface="Aptos Display" pitchFamily="34" charset="-120"/>
              </a:rPr>
              <a:t>ACCÉDER À L’INFORMATION</a:t>
            </a:r>
            <a:endParaRPr lang="en-US" sz="3200" dirty="0"/>
          </a:p>
        </p:txBody>
      </p:sp>
      <p:sp>
        <p:nvSpPr>
          <p:cNvPr id="7" name="Text 4"/>
          <p:cNvSpPr/>
          <p:nvPr/>
        </p:nvSpPr>
        <p:spPr>
          <a:xfrm>
            <a:off x="594360" y="2880360"/>
            <a:ext cx="4389120" cy="566928"/>
          </a:xfrm>
          <a:prstGeom prst="rect">
            <a:avLst/>
          </a:prstGeom>
          <a:noFill/>
          <a:ln/>
        </p:spPr>
        <p:txBody>
          <a:bodyPr wrap="square" lIns="0" tIns="0" rIns="0" bIns="0" rtlCol="0" anchor="ctr">
            <a:normAutofit/>
          </a:bodyPr>
          <a:lstStyle/>
          <a:p>
            <a:pPr indent="0" marL="0">
              <a:buNone/>
            </a:pPr>
            <a:r>
              <a:rPr lang="en-US" sz="1600" dirty="0">
                <a:solidFill>
                  <a:srgbClr val="FFFFFF"/>
                </a:solidFill>
                <a:latin typeface="Aptos" pitchFamily="34" charset="0"/>
                <a:ea typeface="Aptos" pitchFamily="34" charset="-122"/>
                <a:cs typeface="Aptos" pitchFamily="34" charset="-120"/>
              </a:rPr>
              <a:t>Naviguer, rechercher, vérifier et organiser une veille utile</a:t>
            </a:r>
            <a:endParaRPr lang="en-US" sz="1600" dirty="0"/>
          </a:p>
        </p:txBody>
      </p:sp>
      <p:sp>
        <p:nvSpPr>
          <p:cNvPr id="8" name="Shape 5"/>
          <p:cNvSpPr/>
          <p:nvPr/>
        </p:nvSpPr>
        <p:spPr>
          <a:xfrm>
            <a:off x="594360" y="3703320"/>
            <a:ext cx="3474720" cy="0"/>
          </a:xfrm>
          <a:prstGeom prst="line">
            <a:avLst/>
          </a:prstGeom>
          <a:noFill/>
          <a:ln w="25400">
            <a:solidFill>
              <a:srgbClr val="FFFFFF">
                <a:alpha val="75000"/>
              </a:srgbClr>
            </a:solidFill>
            <a:prstDash val="solid"/>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Le navigateur : votre porte d’entrée</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Barre d’adresse, onglets, favoris, téléchargements, historique</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08</a:t>
            </a:r>
            <a:endParaRPr lang="en-US" sz="800" dirty="0"/>
          </a:p>
        </p:txBody>
      </p:sp>
      <p:pic>
        <p:nvPicPr>
          <p:cNvPr id="8" name="Image 0" descr="/mnt/data/wide_clean_vector_illustration_ui_concept_scene_batch_2.png">    </p:cNvPr>
          <p:cNvPicPr>
            <a:picLocks noChangeAspect="1"/>
          </p:cNvPicPr>
          <p:nvPr/>
        </p:nvPicPr>
        <p:blipFill>
          <a:blip r:embed="rId1"/>
          <a:srcRect l="22000" r="26198" t="2000" b="18000"/>
          <a:stretch/>
        </p:blipFill>
        <p:spPr>
          <a:xfrm>
            <a:off x="6583680" y="1188720"/>
            <a:ext cx="4892040" cy="4251960"/>
          </a:xfrm>
          <a:prstGeom prst="rect">
            <a:avLst/>
          </a:prstGeom>
        </p:spPr>
      </p:pic>
      <p:sp>
        <p:nvSpPr>
          <p:cNvPr id="9" name="Shape 6"/>
          <p:cNvSpPr/>
          <p:nvPr/>
        </p:nvSpPr>
        <p:spPr>
          <a:xfrm>
            <a:off x="658368" y="1234440"/>
            <a:ext cx="2606040" cy="960120"/>
          </a:xfrm>
          <a:prstGeom prst="roundRect">
            <a:avLst>
              <a:gd name="adj" fmla="val 7619"/>
            </a:avLst>
          </a:prstGeom>
          <a:solidFill>
            <a:srgbClr val="EEF5FB"/>
          </a:solidFill>
          <a:ln w="12700">
            <a:solidFill>
              <a:srgbClr val="D7E3EE"/>
            </a:solidFill>
            <a:prstDash val="solid"/>
          </a:ln>
        </p:spPr>
      </p:sp>
      <p:sp>
        <p:nvSpPr>
          <p:cNvPr id="10" name="Text 7"/>
          <p:cNvSpPr/>
          <p:nvPr/>
        </p:nvSpPr>
        <p:spPr>
          <a:xfrm>
            <a:off x="813816"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1" name="Text 8"/>
          <p:cNvSpPr/>
          <p:nvPr/>
        </p:nvSpPr>
        <p:spPr>
          <a:xfrm>
            <a:off x="1316736" y="1389888"/>
            <a:ext cx="180136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Barre d’adresse</a:t>
            </a:r>
            <a:endParaRPr lang="en-US" sz="1450" dirty="0"/>
          </a:p>
        </p:txBody>
      </p:sp>
      <p:sp>
        <p:nvSpPr>
          <p:cNvPr id="12" name="Text 9"/>
          <p:cNvSpPr/>
          <p:nvPr/>
        </p:nvSpPr>
        <p:spPr>
          <a:xfrm>
            <a:off x="886968" y="1801368"/>
            <a:ext cx="2148840" cy="30175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Saisir une recherche ou ouvrir un site.</a:t>
            </a:r>
            <a:endParaRPr lang="en-US" sz="1220" dirty="0"/>
          </a:p>
        </p:txBody>
      </p:sp>
      <p:sp>
        <p:nvSpPr>
          <p:cNvPr id="13" name="Shape 10"/>
          <p:cNvSpPr/>
          <p:nvPr/>
        </p:nvSpPr>
        <p:spPr>
          <a:xfrm>
            <a:off x="3456432" y="1234440"/>
            <a:ext cx="2606040" cy="960120"/>
          </a:xfrm>
          <a:prstGeom prst="roundRect">
            <a:avLst>
              <a:gd name="adj" fmla="val 7619"/>
            </a:avLst>
          </a:prstGeom>
          <a:solidFill>
            <a:srgbClr val="EEF5FB"/>
          </a:solidFill>
          <a:ln w="12700">
            <a:solidFill>
              <a:srgbClr val="D7E3EE"/>
            </a:solidFill>
            <a:prstDash val="solid"/>
          </a:ln>
        </p:spPr>
      </p:sp>
      <p:sp>
        <p:nvSpPr>
          <p:cNvPr id="14" name="Text 11"/>
          <p:cNvSpPr/>
          <p:nvPr/>
        </p:nvSpPr>
        <p:spPr>
          <a:xfrm>
            <a:off x="3611880" y="134416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5" name="Text 12"/>
          <p:cNvSpPr/>
          <p:nvPr/>
        </p:nvSpPr>
        <p:spPr>
          <a:xfrm>
            <a:off x="4114800" y="1389888"/>
            <a:ext cx="1801368" cy="237744"/>
          </a:xfrm>
          <a:prstGeom prst="rect">
            <a:avLst/>
          </a:prstGeom>
          <a:noFill/>
          <a:ln/>
        </p:spPr>
        <p:txBody>
          <a:bodyPr wrap="square" lIns="0" tIns="0" rIns="0" bIns="0" rtlCol="0" anchor="ctr">
            <a:normAutofit/>
          </a:bodyPr>
          <a:lstStyle/>
          <a:p>
            <a:pPr indent="0" marL="0">
              <a:buNone/>
            </a:pPr>
            <a:r>
              <a:rPr lang="en-US" sz="1450" b="1" dirty="0">
                <a:solidFill>
                  <a:srgbClr val="1F4E78"/>
                </a:solidFill>
                <a:latin typeface="Aptos Display" pitchFamily="34" charset="0"/>
                <a:ea typeface="Aptos Display" pitchFamily="34" charset="-122"/>
                <a:cs typeface="Aptos Display" pitchFamily="34" charset="-120"/>
              </a:rPr>
              <a:t>Onglets</a:t>
            </a:r>
            <a:endParaRPr lang="en-US" sz="1450" dirty="0"/>
          </a:p>
        </p:txBody>
      </p:sp>
      <p:sp>
        <p:nvSpPr>
          <p:cNvPr id="16" name="Text 13"/>
          <p:cNvSpPr/>
          <p:nvPr/>
        </p:nvSpPr>
        <p:spPr>
          <a:xfrm>
            <a:off x="3685032" y="1801368"/>
            <a:ext cx="2148840" cy="30175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Comparer plusieurs sources sans perdre les pages.</a:t>
            </a:r>
            <a:endParaRPr lang="en-US" sz="1220" dirty="0"/>
          </a:p>
        </p:txBody>
      </p:sp>
      <p:sp>
        <p:nvSpPr>
          <p:cNvPr id="17" name="Shape 14"/>
          <p:cNvSpPr/>
          <p:nvPr/>
        </p:nvSpPr>
        <p:spPr>
          <a:xfrm>
            <a:off x="658368" y="2468880"/>
            <a:ext cx="2606040" cy="960120"/>
          </a:xfrm>
          <a:prstGeom prst="roundRect">
            <a:avLst>
              <a:gd name="adj" fmla="val 7619"/>
            </a:avLst>
          </a:prstGeom>
          <a:solidFill>
            <a:srgbClr val="E2F0D9"/>
          </a:solidFill>
          <a:ln w="12700">
            <a:solidFill>
              <a:srgbClr val="D7E3EE"/>
            </a:solidFill>
            <a:prstDash val="solid"/>
          </a:ln>
        </p:spPr>
      </p:sp>
      <p:sp>
        <p:nvSpPr>
          <p:cNvPr id="18" name="Text 15"/>
          <p:cNvSpPr/>
          <p:nvPr/>
        </p:nvSpPr>
        <p:spPr>
          <a:xfrm>
            <a:off x="813816" y="257860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9" name="Text 16"/>
          <p:cNvSpPr/>
          <p:nvPr/>
        </p:nvSpPr>
        <p:spPr>
          <a:xfrm>
            <a:off x="1316736" y="2624328"/>
            <a:ext cx="180136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Favoris</a:t>
            </a:r>
            <a:endParaRPr lang="en-US" sz="1450" dirty="0"/>
          </a:p>
        </p:txBody>
      </p:sp>
      <p:sp>
        <p:nvSpPr>
          <p:cNvPr id="20" name="Text 17"/>
          <p:cNvSpPr/>
          <p:nvPr/>
        </p:nvSpPr>
        <p:spPr>
          <a:xfrm>
            <a:off x="886968" y="3035808"/>
            <a:ext cx="2148840" cy="30175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Conserver une offre ou un guide important.</a:t>
            </a:r>
            <a:endParaRPr lang="en-US" sz="1220" dirty="0"/>
          </a:p>
        </p:txBody>
      </p:sp>
      <p:sp>
        <p:nvSpPr>
          <p:cNvPr id="21" name="Shape 18"/>
          <p:cNvSpPr/>
          <p:nvPr/>
        </p:nvSpPr>
        <p:spPr>
          <a:xfrm>
            <a:off x="3456432" y="2468880"/>
            <a:ext cx="2606040" cy="960120"/>
          </a:xfrm>
          <a:prstGeom prst="roundRect">
            <a:avLst>
              <a:gd name="adj" fmla="val 7619"/>
            </a:avLst>
          </a:prstGeom>
          <a:solidFill>
            <a:srgbClr val="E2F0D9"/>
          </a:solidFill>
          <a:ln w="12700">
            <a:solidFill>
              <a:srgbClr val="D7E3EE"/>
            </a:solidFill>
            <a:prstDash val="solid"/>
          </a:ln>
        </p:spPr>
      </p:sp>
      <p:sp>
        <p:nvSpPr>
          <p:cNvPr id="22" name="Text 19"/>
          <p:cNvSpPr/>
          <p:nvPr/>
        </p:nvSpPr>
        <p:spPr>
          <a:xfrm>
            <a:off x="3611880" y="257860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3" name="Text 20"/>
          <p:cNvSpPr/>
          <p:nvPr/>
        </p:nvSpPr>
        <p:spPr>
          <a:xfrm>
            <a:off x="4114800" y="2624328"/>
            <a:ext cx="1801368" cy="237744"/>
          </a:xfrm>
          <a:prstGeom prst="rect">
            <a:avLst/>
          </a:prstGeom>
          <a:noFill/>
          <a:ln/>
        </p:spPr>
        <p:txBody>
          <a:bodyPr wrap="square" lIns="0" tIns="0" rIns="0" bIns="0" rtlCol="0" anchor="ctr">
            <a:normAutofit/>
          </a:bodyPr>
          <a:lstStyle/>
          <a:p>
            <a:pPr indent="0" marL="0">
              <a:buNone/>
            </a:pPr>
            <a:r>
              <a:rPr lang="en-US" sz="1450" b="1" dirty="0">
                <a:solidFill>
                  <a:srgbClr val="548235"/>
                </a:solidFill>
                <a:latin typeface="Aptos Display" pitchFamily="34" charset="0"/>
                <a:ea typeface="Aptos Display" pitchFamily="34" charset="-122"/>
                <a:cs typeface="Aptos Display" pitchFamily="34" charset="-120"/>
              </a:rPr>
              <a:t>Téléchargements</a:t>
            </a:r>
            <a:endParaRPr lang="en-US" sz="1450" dirty="0"/>
          </a:p>
        </p:txBody>
      </p:sp>
      <p:sp>
        <p:nvSpPr>
          <p:cNvPr id="24" name="Text 21"/>
          <p:cNvSpPr/>
          <p:nvPr/>
        </p:nvSpPr>
        <p:spPr>
          <a:xfrm>
            <a:off x="3685032" y="3035808"/>
            <a:ext cx="2148840" cy="30175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Retrouver un PDF ou formulaire téléchargé.</a:t>
            </a:r>
            <a:endParaRPr lang="en-US" sz="1220" dirty="0"/>
          </a:p>
        </p:txBody>
      </p:sp>
      <p:sp>
        <p:nvSpPr>
          <p:cNvPr id="25" name="Shape 22"/>
          <p:cNvSpPr/>
          <p:nvPr/>
        </p:nvSpPr>
        <p:spPr>
          <a:xfrm>
            <a:off x="658368" y="3703320"/>
            <a:ext cx="2606040" cy="960120"/>
          </a:xfrm>
          <a:prstGeom prst="roundRect">
            <a:avLst>
              <a:gd name="adj" fmla="val 7619"/>
            </a:avLst>
          </a:prstGeom>
          <a:solidFill>
            <a:srgbClr val="FCE4D6"/>
          </a:solidFill>
          <a:ln w="12700">
            <a:solidFill>
              <a:srgbClr val="D7E3EE"/>
            </a:solidFill>
            <a:prstDash val="solid"/>
          </a:ln>
        </p:spPr>
      </p:sp>
      <p:sp>
        <p:nvSpPr>
          <p:cNvPr id="26" name="Text 23"/>
          <p:cNvSpPr/>
          <p:nvPr/>
        </p:nvSpPr>
        <p:spPr>
          <a:xfrm>
            <a:off x="813816" y="381304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7" name="Text 24"/>
          <p:cNvSpPr/>
          <p:nvPr/>
        </p:nvSpPr>
        <p:spPr>
          <a:xfrm>
            <a:off x="1316736" y="3858768"/>
            <a:ext cx="1801368" cy="237744"/>
          </a:xfrm>
          <a:prstGeom prst="rect">
            <a:avLst/>
          </a:prstGeom>
          <a:noFill/>
          <a:ln/>
        </p:spPr>
        <p:txBody>
          <a:bodyPr wrap="square" lIns="0" tIns="0" rIns="0" bIns="0" rtlCol="0" anchor="ctr">
            <a:normAutofit/>
          </a:bodyPr>
          <a:lstStyle/>
          <a:p>
            <a:pPr indent="0" marL="0">
              <a:buNone/>
            </a:pPr>
            <a:r>
              <a:rPr lang="en-US" sz="1450" b="1" dirty="0">
                <a:solidFill>
                  <a:srgbClr val="C65911"/>
                </a:solidFill>
                <a:latin typeface="Aptos Display" pitchFamily="34" charset="0"/>
                <a:ea typeface="Aptos Display" pitchFamily="34" charset="-122"/>
                <a:cs typeface="Aptos Display" pitchFamily="34" charset="-120"/>
              </a:rPr>
              <a:t>Historique</a:t>
            </a:r>
            <a:endParaRPr lang="en-US" sz="1450" dirty="0"/>
          </a:p>
        </p:txBody>
      </p:sp>
      <p:sp>
        <p:nvSpPr>
          <p:cNvPr id="28" name="Text 25"/>
          <p:cNvSpPr/>
          <p:nvPr/>
        </p:nvSpPr>
        <p:spPr>
          <a:xfrm>
            <a:off x="886968" y="4270248"/>
            <a:ext cx="2148840" cy="30175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Retrouver une page consultée récemment.</a:t>
            </a:r>
            <a:endParaRPr lang="en-US" sz="1220" dirty="0"/>
          </a:p>
        </p:txBody>
      </p:sp>
      <p:sp>
        <p:nvSpPr>
          <p:cNvPr id="29" name="Shape 26"/>
          <p:cNvSpPr/>
          <p:nvPr/>
        </p:nvSpPr>
        <p:spPr>
          <a:xfrm>
            <a:off x="3456432" y="3703320"/>
            <a:ext cx="2606040" cy="960120"/>
          </a:xfrm>
          <a:prstGeom prst="roundRect">
            <a:avLst>
              <a:gd name="adj" fmla="val 7619"/>
            </a:avLst>
          </a:prstGeom>
          <a:solidFill>
            <a:srgbClr val="F4CCCC"/>
          </a:solidFill>
          <a:ln w="12700">
            <a:solidFill>
              <a:srgbClr val="D7E3EE"/>
            </a:solidFill>
            <a:prstDash val="solid"/>
          </a:ln>
        </p:spPr>
      </p:sp>
      <p:sp>
        <p:nvSpPr>
          <p:cNvPr id="30" name="Text 27"/>
          <p:cNvSpPr/>
          <p:nvPr/>
        </p:nvSpPr>
        <p:spPr>
          <a:xfrm>
            <a:off x="3611880" y="3813048"/>
            <a:ext cx="384048" cy="329184"/>
          </a:xfrm>
          <a:prstGeom prst="rect">
            <a:avLst/>
          </a:prstGeom>
          <a:noFill/>
          <a:ln/>
        </p:spPr>
        <p:txBody>
          <a:bodyPr wrap="square" lIns="0" tIns="0" rIns="0" bIns="0" rtlCol="0" anchor="ctr"/>
          <a:lstStyle/>
          <a:p>
            <a:pPr algn="ctr" indent="0" marL="0">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31" name="Text 28"/>
          <p:cNvSpPr/>
          <p:nvPr/>
        </p:nvSpPr>
        <p:spPr>
          <a:xfrm>
            <a:off x="4114800" y="3858768"/>
            <a:ext cx="1801368" cy="237744"/>
          </a:xfrm>
          <a:prstGeom prst="rect">
            <a:avLst/>
          </a:prstGeom>
          <a:noFill/>
          <a:ln/>
        </p:spPr>
        <p:txBody>
          <a:bodyPr wrap="square" lIns="0" tIns="0" rIns="0" bIns="0" rtlCol="0" anchor="ctr">
            <a:normAutofit/>
          </a:bodyPr>
          <a:lstStyle/>
          <a:p>
            <a:pPr indent="0" marL="0">
              <a:buNone/>
            </a:pPr>
            <a:r>
              <a:rPr lang="en-US" sz="1450" b="1" dirty="0">
                <a:solidFill>
                  <a:srgbClr val="C00000"/>
                </a:solidFill>
                <a:latin typeface="Aptos Display" pitchFamily="34" charset="0"/>
                <a:ea typeface="Aptos Display" pitchFamily="34" charset="-122"/>
                <a:cs typeface="Aptos Display" pitchFamily="34" charset="-120"/>
              </a:rPr>
              <a:t>Navigation privée</a:t>
            </a:r>
            <a:endParaRPr lang="en-US" sz="1450" dirty="0"/>
          </a:p>
        </p:txBody>
      </p:sp>
      <p:sp>
        <p:nvSpPr>
          <p:cNvPr id="32" name="Text 29"/>
          <p:cNvSpPr/>
          <p:nvPr/>
        </p:nvSpPr>
        <p:spPr>
          <a:xfrm>
            <a:off x="3685032" y="4270248"/>
            <a:ext cx="2148840" cy="301752"/>
          </a:xfrm>
          <a:prstGeom prst="rect">
            <a:avLst/>
          </a:prstGeom>
          <a:noFill/>
          <a:ln/>
        </p:spPr>
        <p:txBody>
          <a:bodyPr wrap="square" lIns="0" tIns="0" rIns="0" bIns="0" rtlCol="0" anchor="t">
            <a:normAutofit/>
          </a:bodyPr>
          <a:lstStyle/>
          <a:p>
            <a:pPr indent="0" marL="0">
              <a:buNone/>
            </a:pPr>
            <a:r>
              <a:rPr lang="en-US" sz="1220" dirty="0">
                <a:solidFill>
                  <a:srgbClr val="222222"/>
                </a:solidFill>
                <a:latin typeface="Aptos" pitchFamily="34" charset="0"/>
                <a:ea typeface="Aptos" pitchFamily="34" charset="-122"/>
                <a:cs typeface="Aptos" pitchFamily="34" charset="-120"/>
              </a:rPr>
              <a:t>Limite les traces locales, mais ne rend pas invisible.</a:t>
            </a:r>
            <a:endParaRPr lang="en-US" sz="122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FFF"/>
          </a:solidFill>
          <a:ln w="12700">
            <a:solidFill>
              <a:srgbClr val="FFFFFF">
                <a:alpha val="0"/>
              </a:srgbClr>
            </a:solidFill>
            <a:prstDash val="solid"/>
          </a:ln>
        </p:spPr>
      </p:sp>
      <p:sp>
        <p:nvSpPr>
          <p:cNvPr id="3" name="Text 1"/>
          <p:cNvSpPr/>
          <p:nvPr/>
        </p:nvSpPr>
        <p:spPr>
          <a:xfrm>
            <a:off x="566928" y="256032"/>
            <a:ext cx="11064240" cy="475488"/>
          </a:xfrm>
          <a:prstGeom prst="rect">
            <a:avLst/>
          </a:prstGeom>
          <a:noFill/>
          <a:ln/>
        </p:spPr>
        <p:txBody>
          <a:bodyPr wrap="square" lIns="0" tIns="0" rIns="0" bIns="0" rtlCol="0" anchor="ctr">
            <a:normAutofit/>
          </a:bodyPr>
          <a:lstStyle/>
          <a:p>
            <a:pPr indent="0" marL="0">
              <a:buNone/>
            </a:pPr>
            <a:r>
              <a:rPr lang="en-US" sz="3000" b="1" dirty="0">
                <a:solidFill>
                  <a:srgbClr val="1F4E78"/>
                </a:solidFill>
                <a:latin typeface="Aptos Display" pitchFamily="34" charset="0"/>
                <a:ea typeface="Aptos Display" pitchFamily="34" charset="-122"/>
                <a:cs typeface="Aptos Display" pitchFamily="34" charset="-120"/>
              </a:rPr>
              <a:t>Compte numérique principal</a:t>
            </a:r>
            <a:endParaRPr lang="en-US" sz="3000" dirty="0"/>
          </a:p>
        </p:txBody>
      </p:sp>
      <p:sp>
        <p:nvSpPr>
          <p:cNvPr id="4" name="Text 2"/>
          <p:cNvSpPr/>
          <p:nvPr/>
        </p:nvSpPr>
        <p:spPr>
          <a:xfrm>
            <a:off x="566928" y="786384"/>
            <a:ext cx="11064240" cy="320040"/>
          </a:xfrm>
          <a:prstGeom prst="rect">
            <a:avLst/>
          </a:prstGeom>
          <a:noFill/>
          <a:ln/>
        </p:spPr>
        <p:txBody>
          <a:bodyPr wrap="square" lIns="0" tIns="0" rIns="0" bIns="0" rtlCol="0" anchor="ctr">
            <a:normAutofit/>
          </a:bodyPr>
          <a:lstStyle/>
          <a:p>
            <a:pPr indent="0" marL="0">
              <a:buNone/>
            </a:pPr>
            <a:r>
              <a:rPr lang="en-US" sz="1250" dirty="0">
                <a:solidFill>
                  <a:srgbClr val="0F6B78"/>
                </a:solidFill>
                <a:latin typeface="Aptos" pitchFamily="34" charset="0"/>
                <a:ea typeface="Aptos" pitchFamily="34" charset="-122"/>
                <a:cs typeface="Aptos" pitchFamily="34" charset="-120"/>
              </a:rPr>
              <a:t>Un compte stable pour apprendre, travailler et sauvegarder</a:t>
            </a:r>
            <a:endParaRPr lang="en-US" sz="1250" dirty="0"/>
          </a:p>
        </p:txBody>
      </p:sp>
      <p:sp>
        <p:nvSpPr>
          <p:cNvPr id="5" name="Shape 3"/>
          <p:cNvSpPr/>
          <p:nvPr/>
        </p:nvSpPr>
        <p:spPr>
          <a:xfrm>
            <a:off x="502920" y="6473952"/>
            <a:ext cx="11173968" cy="0"/>
          </a:xfrm>
          <a:prstGeom prst="line">
            <a:avLst/>
          </a:prstGeom>
          <a:noFill/>
          <a:ln w="12700">
            <a:solidFill>
              <a:srgbClr val="D7E3EE"/>
            </a:solidFill>
            <a:prstDash val="solid"/>
          </a:ln>
        </p:spPr>
      </p:sp>
      <p:sp>
        <p:nvSpPr>
          <p:cNvPr id="6" name="Text 4"/>
          <p:cNvSpPr/>
          <p:nvPr/>
        </p:nvSpPr>
        <p:spPr>
          <a:xfrm>
            <a:off x="530352" y="6547104"/>
            <a:ext cx="8046720" cy="164592"/>
          </a:xfrm>
          <a:prstGeom prst="rect">
            <a:avLst/>
          </a:prstGeom>
          <a:noFill/>
          <a:ln/>
        </p:spPr>
        <p:txBody>
          <a:bodyPr wrap="square" lIns="0" tIns="0" rIns="0" bIns="0" rtlCol="0" anchor="ctr"/>
          <a:lstStyle/>
          <a:p>
            <a:pPr indent="0" marL="0">
              <a:buNone/>
            </a:pPr>
            <a:r>
              <a:rPr lang="en-US" sz="680" dirty="0">
                <a:solidFill>
                  <a:srgbClr val="666666"/>
                </a:solidFill>
                <a:latin typeface="Aptos" pitchFamily="34" charset="0"/>
                <a:ea typeface="Aptos" pitchFamily="34" charset="-122"/>
                <a:cs typeface="Aptos" pitchFamily="34" charset="-120"/>
              </a:rPr>
              <a:t>Bloc 1 — Accéder à l’information</a:t>
            </a:r>
            <a:endParaRPr lang="en-US" sz="680" dirty="0"/>
          </a:p>
        </p:txBody>
      </p:sp>
      <p:sp>
        <p:nvSpPr>
          <p:cNvPr id="7" name="Text 5"/>
          <p:cNvSpPr/>
          <p:nvPr/>
        </p:nvSpPr>
        <p:spPr>
          <a:xfrm>
            <a:off x="11292840" y="6501384"/>
            <a:ext cx="411480" cy="237744"/>
          </a:xfrm>
          <a:prstGeom prst="rect">
            <a:avLst/>
          </a:prstGeom>
          <a:noFill/>
          <a:ln/>
        </p:spPr>
        <p:txBody>
          <a:bodyPr wrap="square" lIns="0" tIns="0" rIns="0" bIns="0" rtlCol="0" anchor="ctr"/>
          <a:lstStyle/>
          <a:p>
            <a:pPr algn="ctr" indent="0" marL="0">
              <a:buNone/>
            </a:pPr>
            <a:r>
              <a:rPr lang="en-US" sz="800" b="1" dirty="0">
                <a:solidFill>
                  <a:srgbClr val="1F4E78"/>
                </a:solidFill>
                <a:latin typeface="Aptos" pitchFamily="34" charset="0"/>
                <a:ea typeface="Aptos" pitchFamily="34" charset="-122"/>
                <a:cs typeface="Aptos" pitchFamily="34" charset="-120"/>
              </a:rPr>
              <a:t>09</a:t>
            </a:r>
            <a:endParaRPr lang="en-US" sz="800" dirty="0"/>
          </a:p>
        </p:txBody>
      </p:sp>
      <p:sp>
        <p:nvSpPr>
          <p:cNvPr id="8" name="Shape 6"/>
          <p:cNvSpPr/>
          <p:nvPr/>
        </p:nvSpPr>
        <p:spPr>
          <a:xfrm>
            <a:off x="5166360" y="1371600"/>
            <a:ext cx="1920240" cy="1920240"/>
          </a:xfrm>
          <a:prstGeom prst="ellipse">
            <a:avLst/>
          </a:prstGeom>
          <a:solidFill>
            <a:srgbClr val="D9EAF7"/>
          </a:solidFill>
          <a:ln w="25400">
            <a:solidFill>
              <a:srgbClr val="1F4E78"/>
            </a:solidFill>
            <a:prstDash val="solid"/>
          </a:ln>
        </p:spPr>
      </p:sp>
      <p:sp>
        <p:nvSpPr>
          <p:cNvPr id="9" name="Text 7"/>
          <p:cNvSpPr/>
          <p:nvPr/>
        </p:nvSpPr>
        <p:spPr>
          <a:xfrm>
            <a:off x="5358384" y="1920240"/>
            <a:ext cx="1508760" cy="548640"/>
          </a:xfrm>
          <a:prstGeom prst="rect">
            <a:avLst/>
          </a:prstGeom>
          <a:noFill/>
          <a:ln/>
        </p:spPr>
        <p:txBody>
          <a:bodyPr wrap="square" lIns="0" tIns="0" rIns="0" bIns="0" rtlCol="0" anchor="ctr">
            <a:normAutofit/>
          </a:bodyPr>
          <a:lstStyle/>
          <a:p>
            <a:pPr algn="ctr" indent="0" marL="0">
              <a:buNone/>
            </a:pPr>
            <a:r>
              <a:rPr lang="en-US" sz="1800" b="1" dirty="0">
                <a:solidFill>
                  <a:srgbClr val="1F4E78"/>
                </a:solidFill>
                <a:latin typeface="Aptos Display" pitchFamily="34" charset="0"/>
                <a:ea typeface="Aptos Display" pitchFamily="34" charset="-122"/>
                <a:cs typeface="Aptos Display" pitchFamily="34" charset="-120"/>
              </a:rPr>
              <a:t>Compte</a:t>
            </a:r>
            <a:endParaRPr lang="en-US" sz="1800" dirty="0"/>
          </a:p>
          <a:p>
            <a:pPr algn="ctr" indent="0" marL="0">
              <a:buNone/>
            </a:pPr>
            <a:r>
              <a:rPr lang="en-US" sz="1800" b="1" dirty="0">
                <a:solidFill>
                  <a:srgbClr val="1F4E78"/>
                </a:solidFill>
                <a:latin typeface="Aptos Display" pitchFamily="34" charset="0"/>
                <a:ea typeface="Aptos Display" pitchFamily="34" charset="-122"/>
                <a:cs typeface="Aptos Display" pitchFamily="34" charset="-120"/>
              </a:rPr>
              <a:t>principal</a:t>
            </a:r>
            <a:endParaRPr lang="en-US" sz="1800" dirty="0"/>
          </a:p>
        </p:txBody>
      </p:sp>
      <p:sp>
        <p:nvSpPr>
          <p:cNvPr id="10" name="Shape 8"/>
          <p:cNvSpPr/>
          <p:nvPr/>
        </p:nvSpPr>
        <p:spPr>
          <a:xfrm>
            <a:off x="2743200" y="1234440"/>
            <a:ext cx="1371600" cy="502920"/>
          </a:xfrm>
          <a:prstGeom prst="roundRect">
            <a:avLst>
              <a:gd name="adj" fmla="val 10909"/>
            </a:avLst>
          </a:prstGeom>
          <a:solidFill>
            <a:srgbClr val="FFFFFF"/>
          </a:solidFill>
          <a:ln w="12700">
            <a:solidFill>
              <a:srgbClr val="1F4E78"/>
            </a:solidFill>
            <a:prstDash val="solid"/>
          </a:ln>
        </p:spPr>
      </p:sp>
      <p:sp>
        <p:nvSpPr>
          <p:cNvPr id="11" name="Text 9"/>
          <p:cNvSpPr/>
          <p:nvPr/>
        </p:nvSpPr>
        <p:spPr>
          <a:xfrm>
            <a:off x="2852928" y="1399032"/>
            <a:ext cx="1152144" cy="137160"/>
          </a:xfrm>
          <a:prstGeom prst="rect">
            <a:avLst/>
          </a:prstGeom>
          <a:noFill/>
          <a:ln/>
        </p:spPr>
        <p:txBody>
          <a:bodyPr wrap="square" lIns="0" tIns="0" rIns="0" bIns="0" rtlCol="0" anchor="ctr"/>
          <a:lstStyle/>
          <a:p>
            <a:pPr algn="ctr" indent="0" marL="0">
              <a:buNone/>
            </a:pPr>
            <a:r>
              <a:rPr lang="en-US" sz="1050" b="1" dirty="0">
                <a:solidFill>
                  <a:srgbClr val="1F4E78"/>
                </a:solidFill>
                <a:latin typeface="Aptos" pitchFamily="34" charset="0"/>
                <a:ea typeface="Aptos" pitchFamily="34" charset="-122"/>
                <a:cs typeface="Aptos" pitchFamily="34" charset="-120"/>
              </a:rPr>
              <a:t>Gmail</a:t>
            </a:r>
            <a:endParaRPr lang="en-US" sz="1050" dirty="0"/>
          </a:p>
        </p:txBody>
      </p:sp>
      <p:sp>
        <p:nvSpPr>
          <p:cNvPr id="12" name="Shape 10"/>
          <p:cNvSpPr/>
          <p:nvPr/>
        </p:nvSpPr>
        <p:spPr>
          <a:xfrm>
            <a:off x="7269480" y="1234440"/>
            <a:ext cx="1371600" cy="502920"/>
          </a:xfrm>
          <a:prstGeom prst="roundRect">
            <a:avLst>
              <a:gd name="adj" fmla="val 10909"/>
            </a:avLst>
          </a:prstGeom>
          <a:solidFill>
            <a:srgbClr val="FFFFFF"/>
          </a:solidFill>
          <a:ln w="12700">
            <a:solidFill>
              <a:srgbClr val="548235"/>
            </a:solidFill>
            <a:prstDash val="solid"/>
          </a:ln>
        </p:spPr>
      </p:sp>
      <p:sp>
        <p:nvSpPr>
          <p:cNvPr id="13" name="Text 11"/>
          <p:cNvSpPr/>
          <p:nvPr/>
        </p:nvSpPr>
        <p:spPr>
          <a:xfrm>
            <a:off x="7379208" y="1399032"/>
            <a:ext cx="1152144" cy="137160"/>
          </a:xfrm>
          <a:prstGeom prst="rect">
            <a:avLst/>
          </a:prstGeom>
          <a:noFill/>
          <a:ln/>
        </p:spPr>
        <p:txBody>
          <a:bodyPr wrap="square" lIns="0" tIns="0" rIns="0" bIns="0" rtlCol="0" anchor="ctr"/>
          <a:lstStyle/>
          <a:p>
            <a:pPr algn="ctr" indent="0" marL="0">
              <a:buNone/>
            </a:pPr>
            <a:r>
              <a:rPr lang="en-US" sz="1050" b="1" dirty="0">
                <a:solidFill>
                  <a:srgbClr val="548235"/>
                </a:solidFill>
                <a:latin typeface="Aptos" pitchFamily="34" charset="0"/>
                <a:ea typeface="Aptos" pitchFamily="34" charset="-122"/>
                <a:cs typeface="Aptos" pitchFamily="34" charset="-120"/>
              </a:rPr>
              <a:t>Drive</a:t>
            </a:r>
            <a:endParaRPr lang="en-US" sz="1050" dirty="0"/>
          </a:p>
        </p:txBody>
      </p:sp>
      <p:sp>
        <p:nvSpPr>
          <p:cNvPr id="14" name="Shape 12"/>
          <p:cNvSpPr/>
          <p:nvPr/>
        </p:nvSpPr>
        <p:spPr>
          <a:xfrm>
            <a:off x="1828800" y="3246120"/>
            <a:ext cx="1371600" cy="502920"/>
          </a:xfrm>
          <a:prstGeom prst="roundRect">
            <a:avLst>
              <a:gd name="adj" fmla="val 10909"/>
            </a:avLst>
          </a:prstGeom>
          <a:solidFill>
            <a:srgbClr val="FFFFFF"/>
          </a:solidFill>
          <a:ln w="12700">
            <a:solidFill>
              <a:srgbClr val="0F6B78"/>
            </a:solidFill>
            <a:prstDash val="solid"/>
          </a:ln>
        </p:spPr>
      </p:sp>
      <p:sp>
        <p:nvSpPr>
          <p:cNvPr id="15" name="Text 13"/>
          <p:cNvSpPr/>
          <p:nvPr/>
        </p:nvSpPr>
        <p:spPr>
          <a:xfrm>
            <a:off x="1938528" y="3410712"/>
            <a:ext cx="1152144" cy="137160"/>
          </a:xfrm>
          <a:prstGeom prst="rect">
            <a:avLst/>
          </a:prstGeom>
          <a:noFill/>
          <a:ln/>
        </p:spPr>
        <p:txBody>
          <a:bodyPr wrap="square" lIns="0" tIns="0" rIns="0" bIns="0" rtlCol="0" anchor="ctr"/>
          <a:lstStyle/>
          <a:p>
            <a:pPr algn="ctr" indent="0" marL="0">
              <a:buNone/>
            </a:pPr>
            <a:r>
              <a:rPr lang="en-US" sz="1050" b="1" dirty="0">
                <a:solidFill>
                  <a:srgbClr val="0F6B78"/>
                </a:solidFill>
                <a:latin typeface="Aptos" pitchFamily="34" charset="0"/>
                <a:ea typeface="Aptos" pitchFamily="34" charset="-122"/>
                <a:cs typeface="Aptos" pitchFamily="34" charset="-120"/>
              </a:rPr>
              <a:t>Docs</a:t>
            </a:r>
            <a:endParaRPr lang="en-US" sz="1050" dirty="0"/>
          </a:p>
        </p:txBody>
      </p:sp>
      <p:sp>
        <p:nvSpPr>
          <p:cNvPr id="16" name="Shape 14"/>
          <p:cNvSpPr/>
          <p:nvPr/>
        </p:nvSpPr>
        <p:spPr>
          <a:xfrm>
            <a:off x="8092440" y="3246120"/>
            <a:ext cx="1371600" cy="502920"/>
          </a:xfrm>
          <a:prstGeom prst="roundRect">
            <a:avLst>
              <a:gd name="adj" fmla="val 10909"/>
            </a:avLst>
          </a:prstGeom>
          <a:solidFill>
            <a:srgbClr val="FFFFFF"/>
          </a:solidFill>
          <a:ln w="12700">
            <a:solidFill>
              <a:srgbClr val="C65911"/>
            </a:solidFill>
            <a:prstDash val="solid"/>
          </a:ln>
        </p:spPr>
      </p:sp>
      <p:sp>
        <p:nvSpPr>
          <p:cNvPr id="17" name="Text 15"/>
          <p:cNvSpPr/>
          <p:nvPr/>
        </p:nvSpPr>
        <p:spPr>
          <a:xfrm>
            <a:off x="8202168" y="3410712"/>
            <a:ext cx="1152144" cy="137160"/>
          </a:xfrm>
          <a:prstGeom prst="rect">
            <a:avLst/>
          </a:prstGeom>
          <a:noFill/>
          <a:ln/>
        </p:spPr>
        <p:txBody>
          <a:bodyPr wrap="square" lIns="0" tIns="0" rIns="0" bIns="0" rtlCol="0" anchor="ctr"/>
          <a:lstStyle/>
          <a:p>
            <a:pPr algn="ctr" indent="0" marL="0">
              <a:buNone/>
            </a:pPr>
            <a:r>
              <a:rPr lang="en-US" sz="1050" b="1" dirty="0">
                <a:solidFill>
                  <a:srgbClr val="C65911"/>
                </a:solidFill>
                <a:latin typeface="Aptos" pitchFamily="34" charset="0"/>
                <a:ea typeface="Aptos" pitchFamily="34" charset="-122"/>
                <a:cs typeface="Aptos" pitchFamily="34" charset="-120"/>
              </a:rPr>
              <a:t>Maps</a:t>
            </a:r>
            <a:endParaRPr lang="en-US" sz="1050" dirty="0"/>
          </a:p>
        </p:txBody>
      </p:sp>
      <p:sp>
        <p:nvSpPr>
          <p:cNvPr id="18" name="Shape 16"/>
          <p:cNvSpPr/>
          <p:nvPr/>
        </p:nvSpPr>
        <p:spPr>
          <a:xfrm>
            <a:off x="5193792" y="4892040"/>
            <a:ext cx="1371600" cy="502920"/>
          </a:xfrm>
          <a:prstGeom prst="roundRect">
            <a:avLst>
              <a:gd name="adj" fmla="val 10909"/>
            </a:avLst>
          </a:prstGeom>
          <a:solidFill>
            <a:srgbClr val="FFFFFF"/>
          </a:solidFill>
          <a:ln w="12700">
            <a:solidFill>
              <a:srgbClr val="C00000"/>
            </a:solidFill>
            <a:prstDash val="solid"/>
          </a:ln>
        </p:spPr>
      </p:sp>
      <p:sp>
        <p:nvSpPr>
          <p:cNvPr id="19" name="Text 17"/>
          <p:cNvSpPr/>
          <p:nvPr/>
        </p:nvSpPr>
        <p:spPr>
          <a:xfrm>
            <a:off x="5303520" y="5056632"/>
            <a:ext cx="1152144" cy="137160"/>
          </a:xfrm>
          <a:prstGeom prst="rect">
            <a:avLst/>
          </a:prstGeom>
          <a:noFill/>
          <a:ln/>
        </p:spPr>
        <p:txBody>
          <a:bodyPr wrap="square" lIns="0" tIns="0" rIns="0" bIns="0" rtlCol="0" anchor="ctr"/>
          <a:lstStyle/>
          <a:p>
            <a:pPr algn="ctr" indent="0" marL="0">
              <a:buNone/>
            </a:pPr>
            <a:r>
              <a:rPr lang="en-US" sz="1050" b="1" dirty="0">
                <a:solidFill>
                  <a:srgbClr val="C00000"/>
                </a:solidFill>
                <a:latin typeface="Aptos" pitchFamily="34" charset="0"/>
                <a:ea typeface="Aptos" pitchFamily="34" charset="-122"/>
                <a:cs typeface="Aptos" pitchFamily="34" charset="-120"/>
              </a:rPr>
              <a:t>Alerts</a:t>
            </a:r>
            <a:endParaRPr lang="en-US" sz="1050" dirty="0"/>
          </a:p>
        </p:txBody>
      </p:sp>
      <p:sp>
        <p:nvSpPr>
          <p:cNvPr id="20" name="Shape 18"/>
          <p:cNvSpPr/>
          <p:nvPr/>
        </p:nvSpPr>
        <p:spPr>
          <a:xfrm>
            <a:off x="658368" y="5596128"/>
            <a:ext cx="4892040" cy="347472"/>
          </a:xfrm>
          <a:prstGeom prst="roundRect">
            <a:avLst>
              <a:gd name="adj" fmla="val 13158"/>
            </a:avLst>
          </a:prstGeom>
          <a:solidFill>
            <a:srgbClr val="EEF5FB"/>
          </a:solidFill>
          <a:ln w="12700">
            <a:solidFill>
              <a:srgbClr val="EEF5FB">
                <a:alpha val="0"/>
              </a:srgbClr>
            </a:solidFill>
            <a:prstDash val="solid"/>
          </a:ln>
        </p:spPr>
      </p:sp>
      <p:sp>
        <p:nvSpPr>
          <p:cNvPr id="21" name="Text 19"/>
          <p:cNvSpPr/>
          <p:nvPr/>
        </p:nvSpPr>
        <p:spPr>
          <a:xfrm>
            <a:off x="768096" y="5682996"/>
            <a:ext cx="4672584" cy="128016"/>
          </a:xfrm>
          <a:prstGeom prst="rect">
            <a:avLst/>
          </a:prstGeom>
          <a:noFill/>
          <a:ln/>
        </p:spPr>
        <p:txBody>
          <a:bodyPr wrap="square" lIns="0" tIns="0" rIns="0" bIns="0" rtlCol="0" anchor="ctr">
            <a:normAutofit/>
          </a:bodyPr>
          <a:lstStyle/>
          <a:p>
            <a:pPr algn="ctr" indent="0" marL="0">
              <a:buNone/>
            </a:pPr>
            <a:r>
              <a:rPr lang="en-US" sz="850" b="1" dirty="0">
                <a:solidFill>
                  <a:srgbClr val="1F4E78"/>
                </a:solidFill>
                <a:latin typeface="Aptos" pitchFamily="34" charset="0"/>
                <a:ea typeface="Aptos" pitchFamily="34" charset="-122"/>
                <a:cs typeface="Aptos" pitchFamily="34" charset="-120"/>
              </a:rPr>
              <a:t>Créer une adresse sérieuse : prenom.nom@gmail.com</a:t>
            </a:r>
            <a:endParaRPr lang="en-US" sz="850" dirty="0"/>
          </a:p>
        </p:txBody>
      </p:sp>
      <p:sp>
        <p:nvSpPr>
          <p:cNvPr id="22" name="Shape 20"/>
          <p:cNvSpPr/>
          <p:nvPr/>
        </p:nvSpPr>
        <p:spPr>
          <a:xfrm>
            <a:off x="6583680" y="5596128"/>
            <a:ext cx="4800600" cy="347472"/>
          </a:xfrm>
          <a:prstGeom prst="roundRect">
            <a:avLst>
              <a:gd name="adj" fmla="val 13158"/>
            </a:avLst>
          </a:prstGeom>
          <a:solidFill>
            <a:srgbClr val="E2F0D9"/>
          </a:solidFill>
          <a:ln w="12700">
            <a:solidFill>
              <a:srgbClr val="E2F0D9">
                <a:alpha val="0"/>
              </a:srgbClr>
            </a:solidFill>
            <a:prstDash val="solid"/>
          </a:ln>
        </p:spPr>
      </p:sp>
      <p:sp>
        <p:nvSpPr>
          <p:cNvPr id="23" name="Text 21"/>
          <p:cNvSpPr/>
          <p:nvPr/>
        </p:nvSpPr>
        <p:spPr>
          <a:xfrm>
            <a:off x="6693408" y="5682996"/>
            <a:ext cx="4581144" cy="128016"/>
          </a:xfrm>
          <a:prstGeom prst="rect">
            <a:avLst/>
          </a:prstGeom>
          <a:noFill/>
          <a:ln/>
        </p:spPr>
        <p:txBody>
          <a:bodyPr wrap="square" lIns="0" tIns="0" rIns="0" bIns="0" rtlCol="0" anchor="ctr">
            <a:normAutofit/>
          </a:bodyPr>
          <a:lstStyle/>
          <a:p>
            <a:pPr algn="ctr" indent="0" marL="0">
              <a:buNone/>
            </a:pPr>
            <a:r>
              <a:rPr lang="en-US" sz="850" b="1" dirty="0">
                <a:solidFill>
                  <a:srgbClr val="548235"/>
                </a:solidFill>
                <a:latin typeface="Aptos" pitchFamily="34" charset="0"/>
                <a:ea typeface="Aptos" pitchFamily="34" charset="-122"/>
                <a:cs typeface="Aptos" pitchFamily="34" charset="-120"/>
              </a:rPr>
              <a:t>Entrepreneur : contact.nomactivite@gmail.com</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49</Slides>
  <Notes>49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49</vt:i4>
      </vt:variant>
    </vt:vector>
  </HeadingPairs>
  <TitlesOfParts>
    <vt:vector size="5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Company>Projet Pôles Intégrés de Croissance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 smartphone à l’opportunité numérique</dc:title>
  <dc:subject>Atelier numérique Farafa Festival 2026</dc:subject>
  <dc:creator>Projet PIC - MANANJARA Samy</dc:creator>
  <cp:lastModifiedBy>Projet PIC - MANANJARA Samy</cp:lastModifiedBy>
  <cp:revision>1</cp:revision>
  <dcterms:created xsi:type="dcterms:W3CDTF">2026-08-02T06:51:08Z</dcterms:created>
  <dcterms:modified xsi:type="dcterms:W3CDTF">2026-08-02T06:51:08Z</dcterms:modified>
</cp:coreProperties>
</file>